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12"/>
  </p:notesMasterIdLst>
  <p:sldIdLst>
    <p:sldId id="256" r:id="rId2"/>
    <p:sldId id="312" r:id="rId3"/>
    <p:sldId id="257" r:id="rId4"/>
    <p:sldId id="311" r:id="rId5"/>
    <p:sldId id="295" r:id="rId6"/>
    <p:sldId id="307" r:id="rId7"/>
    <p:sldId id="296" r:id="rId8"/>
    <p:sldId id="308" r:id="rId9"/>
    <p:sldId id="298" r:id="rId10"/>
    <p:sldId id="309" r:id="rId11"/>
  </p:sldIdLst>
  <p:sldSz cx="9144000" cy="5143500" type="screen16x9"/>
  <p:notesSz cx="6858000" cy="9144000"/>
  <p:embeddedFontLst>
    <p:embeddedFont>
      <p:font typeface="Barlow SemiBold" charset="0"/>
      <p:regular r:id="rId13"/>
      <p:bold r:id="rId14"/>
      <p:italic r:id="rId15"/>
      <p:boldItalic r:id="rId16"/>
    </p:embeddedFont>
    <p:embeddedFont>
      <p:font typeface="Barlow Light" charset="0"/>
      <p:regular r:id="rId17"/>
      <p:bold r:id="rId18"/>
      <p:italic r:id="rId19"/>
      <p:boldItalic r:id="rId20"/>
    </p:embeddedFont>
    <p:embeddedFont>
      <p:font typeface="Roboto"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4A154B"/>
    <a:srgbClr val="FFE01B"/>
    <a:srgbClr val="511656"/>
    <a:srgbClr val="FFE41A"/>
    <a:srgbClr val="360F3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E960CA2F-AD4F-43A7-B7A6-27E5CA5AA7E8}">
  <a:tblStyle styleId="{E960CA2F-AD4F-43A7-B7A6-27E5CA5AA7E8}"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E31679FC-7606-471D-BB11-6C18445E7FCF}"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69" d="100"/>
          <a:sy n="69" d="100"/>
        </p:scale>
        <p:origin x="-1416" y="-450"/>
      </p:cViewPr>
      <p:guideLst>
        <p:guide orient="horz" pos="162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2.fntdata"/><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font" Target="fonts/font11.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xmlns="" val="5377798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4" name="Google Shape;514;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709462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9" name="Google Shape;519;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22589053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9" name="Google Shape;519;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38563212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9" name="Google Shape;519;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37180740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9" name="Google Shape;519;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xmlns="" val="29840174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9" name="Google Shape;519;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29840174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9" name="Google Shape;519;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9818630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9" name="Google Shape;519;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9818630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9" name="Google Shape;519;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5750547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9" name="Google Shape;519;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33698293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grpSp>
        <p:nvGrpSpPr>
          <p:cNvPr id="10" name="Google Shape;10;p2"/>
          <p:cNvGrpSpPr/>
          <p:nvPr/>
        </p:nvGrpSpPr>
        <p:grpSpPr>
          <a:xfrm>
            <a:off x="-225" y="0"/>
            <a:ext cx="9144224" cy="5143512"/>
            <a:chOff x="-225" y="0"/>
            <a:chExt cx="9144224" cy="5143512"/>
          </a:xfrm>
        </p:grpSpPr>
        <p:sp>
          <p:nvSpPr>
            <p:cNvPr id="11" name="Google Shape;11;p2"/>
            <p:cNvSpPr/>
            <p:nvPr/>
          </p:nvSpPr>
          <p:spPr>
            <a:xfrm>
              <a:off x="0" y="0"/>
              <a:ext cx="6100200" cy="5143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175" y="1541675"/>
              <a:ext cx="6870000" cy="2060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 name="Google Shape;13;p2"/>
            <p:cNvGrpSpPr/>
            <p:nvPr/>
          </p:nvGrpSpPr>
          <p:grpSpPr>
            <a:xfrm>
              <a:off x="8477595" y="4477088"/>
              <a:ext cx="666403" cy="666424"/>
              <a:chOff x="7996345" y="980275"/>
              <a:chExt cx="666403" cy="666424"/>
            </a:xfrm>
          </p:grpSpPr>
          <p:sp>
            <p:nvSpPr>
              <p:cNvPr id="14" name="Google Shape;14;p2"/>
              <p:cNvSpPr/>
              <p:nvPr/>
            </p:nvSpPr>
            <p:spPr>
              <a:xfrm>
                <a:off x="7996345" y="980275"/>
                <a:ext cx="59400" cy="59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8198672" y="980275"/>
                <a:ext cx="59400" cy="59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8400998" y="980275"/>
                <a:ext cx="59400" cy="59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7996345" y="1182617"/>
                <a:ext cx="59400" cy="59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8198672" y="1182617"/>
                <a:ext cx="59400" cy="59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8400998" y="1182617"/>
                <a:ext cx="59400" cy="59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7996345" y="1384958"/>
                <a:ext cx="59400" cy="59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8198672" y="1384958"/>
                <a:ext cx="59400" cy="59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8400998" y="1384958"/>
                <a:ext cx="59400" cy="59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7996345" y="1587299"/>
                <a:ext cx="59400" cy="59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8198672" y="1587299"/>
                <a:ext cx="59400" cy="59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8400998" y="1587299"/>
                <a:ext cx="59400" cy="59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8603324" y="980275"/>
                <a:ext cx="59400" cy="59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8603324" y="1182617"/>
                <a:ext cx="59400" cy="59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8603324" y="1384958"/>
                <a:ext cx="59400" cy="59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8603349" y="1587299"/>
                <a:ext cx="59400" cy="59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 name="Google Shape;30;p2"/>
            <p:cNvGrpSpPr/>
            <p:nvPr/>
          </p:nvGrpSpPr>
          <p:grpSpPr>
            <a:xfrm>
              <a:off x="7042555" y="1541664"/>
              <a:ext cx="730045" cy="2060087"/>
              <a:chOff x="7022220" y="1541675"/>
              <a:chExt cx="666403" cy="1880499"/>
            </a:xfrm>
          </p:grpSpPr>
          <p:sp>
            <p:nvSpPr>
              <p:cNvPr id="31" name="Google Shape;31;p2"/>
              <p:cNvSpPr/>
              <p:nvPr/>
            </p:nvSpPr>
            <p:spPr>
              <a:xfrm>
                <a:off x="7022220" y="1541675"/>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7224547" y="1541675"/>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7426873" y="1541675"/>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7022220" y="1744017"/>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7224547" y="1744017"/>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7426873" y="1744017"/>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7022220" y="1946358"/>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7224547" y="1946358"/>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7426873" y="1946358"/>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2"/>
              <p:cNvSpPr/>
              <p:nvPr/>
            </p:nvSpPr>
            <p:spPr>
              <a:xfrm>
                <a:off x="7022220" y="2148699"/>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7224547" y="2148699"/>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7426873" y="2148699"/>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a:off x="7629199" y="1541675"/>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7629199" y="1744017"/>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7629199" y="1946358"/>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7629224" y="2148699"/>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7022220" y="2351050"/>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
              <p:cNvSpPr/>
              <p:nvPr/>
            </p:nvSpPr>
            <p:spPr>
              <a:xfrm>
                <a:off x="7224547" y="2351050"/>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p:nvPr/>
            </p:nvSpPr>
            <p:spPr>
              <a:xfrm>
                <a:off x="7426873" y="2351050"/>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2"/>
              <p:cNvSpPr/>
              <p:nvPr/>
            </p:nvSpPr>
            <p:spPr>
              <a:xfrm>
                <a:off x="7022220" y="2553392"/>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2"/>
              <p:cNvSpPr/>
              <p:nvPr/>
            </p:nvSpPr>
            <p:spPr>
              <a:xfrm>
                <a:off x="7224547" y="2553392"/>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2"/>
              <p:cNvSpPr/>
              <p:nvPr/>
            </p:nvSpPr>
            <p:spPr>
              <a:xfrm>
                <a:off x="7426873" y="2553392"/>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2"/>
              <p:cNvSpPr/>
              <p:nvPr/>
            </p:nvSpPr>
            <p:spPr>
              <a:xfrm>
                <a:off x="7022220" y="2755733"/>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2"/>
              <p:cNvSpPr/>
              <p:nvPr/>
            </p:nvSpPr>
            <p:spPr>
              <a:xfrm>
                <a:off x="7224547" y="2755733"/>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2"/>
              <p:cNvSpPr/>
              <p:nvPr/>
            </p:nvSpPr>
            <p:spPr>
              <a:xfrm>
                <a:off x="7426873" y="2755733"/>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2"/>
              <p:cNvSpPr/>
              <p:nvPr/>
            </p:nvSpPr>
            <p:spPr>
              <a:xfrm>
                <a:off x="7022220" y="2958074"/>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2"/>
              <p:cNvSpPr/>
              <p:nvPr/>
            </p:nvSpPr>
            <p:spPr>
              <a:xfrm>
                <a:off x="7224547" y="2958074"/>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2"/>
              <p:cNvSpPr/>
              <p:nvPr/>
            </p:nvSpPr>
            <p:spPr>
              <a:xfrm>
                <a:off x="7426873" y="2958074"/>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2"/>
              <p:cNvSpPr/>
              <p:nvPr/>
            </p:nvSpPr>
            <p:spPr>
              <a:xfrm>
                <a:off x="7629199" y="2351050"/>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2"/>
              <p:cNvSpPr/>
              <p:nvPr/>
            </p:nvSpPr>
            <p:spPr>
              <a:xfrm>
                <a:off x="7629199" y="2553392"/>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2"/>
              <p:cNvSpPr/>
              <p:nvPr/>
            </p:nvSpPr>
            <p:spPr>
              <a:xfrm>
                <a:off x="7629199" y="2755733"/>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2"/>
              <p:cNvSpPr/>
              <p:nvPr/>
            </p:nvSpPr>
            <p:spPr>
              <a:xfrm>
                <a:off x="7629224" y="2958074"/>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2"/>
              <p:cNvSpPr/>
              <p:nvPr/>
            </p:nvSpPr>
            <p:spPr>
              <a:xfrm>
                <a:off x="7022220" y="3160433"/>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2"/>
              <p:cNvSpPr/>
              <p:nvPr/>
            </p:nvSpPr>
            <p:spPr>
              <a:xfrm>
                <a:off x="7224547" y="3160433"/>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2"/>
              <p:cNvSpPr/>
              <p:nvPr/>
            </p:nvSpPr>
            <p:spPr>
              <a:xfrm>
                <a:off x="7426873" y="3160433"/>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2"/>
              <p:cNvSpPr/>
              <p:nvPr/>
            </p:nvSpPr>
            <p:spPr>
              <a:xfrm>
                <a:off x="7022220" y="3362774"/>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2"/>
              <p:cNvSpPr/>
              <p:nvPr/>
            </p:nvSpPr>
            <p:spPr>
              <a:xfrm>
                <a:off x="7224547" y="3362774"/>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2"/>
              <p:cNvSpPr/>
              <p:nvPr/>
            </p:nvSpPr>
            <p:spPr>
              <a:xfrm>
                <a:off x="7426873" y="3362774"/>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2"/>
              <p:cNvSpPr/>
              <p:nvPr/>
            </p:nvSpPr>
            <p:spPr>
              <a:xfrm>
                <a:off x="7629199" y="3160433"/>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2"/>
              <p:cNvSpPr/>
              <p:nvPr/>
            </p:nvSpPr>
            <p:spPr>
              <a:xfrm>
                <a:off x="7629224" y="3362774"/>
                <a:ext cx="59400" cy="5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 name="Google Shape;71;p2"/>
            <p:cNvGrpSpPr/>
            <p:nvPr/>
          </p:nvGrpSpPr>
          <p:grpSpPr>
            <a:xfrm>
              <a:off x="-225" y="2008293"/>
              <a:ext cx="301775" cy="1126923"/>
              <a:chOff x="-225" y="1987280"/>
              <a:chExt cx="318900" cy="1190873"/>
            </a:xfrm>
          </p:grpSpPr>
          <p:sp>
            <p:nvSpPr>
              <p:cNvPr id="72" name="Google Shape;72;p2"/>
              <p:cNvSpPr/>
              <p:nvPr/>
            </p:nvSpPr>
            <p:spPr>
              <a:xfrm>
                <a:off x="-175" y="1987280"/>
                <a:ext cx="318794" cy="116648"/>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2"/>
              <p:cNvSpPr/>
              <p:nvPr/>
            </p:nvSpPr>
            <p:spPr>
              <a:xfrm>
                <a:off x="-175" y="2255817"/>
                <a:ext cx="318794" cy="116648"/>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2"/>
              <p:cNvSpPr/>
              <p:nvPr/>
            </p:nvSpPr>
            <p:spPr>
              <a:xfrm>
                <a:off x="-175" y="2524353"/>
                <a:ext cx="318794" cy="116648"/>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2"/>
              <p:cNvSpPr/>
              <p:nvPr/>
            </p:nvSpPr>
            <p:spPr>
              <a:xfrm>
                <a:off x="-225" y="2792878"/>
                <a:ext cx="318900" cy="11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2"/>
              <p:cNvSpPr/>
              <p:nvPr/>
            </p:nvSpPr>
            <p:spPr>
              <a:xfrm>
                <a:off x="-225" y="3061453"/>
                <a:ext cx="318900" cy="11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7" name="Google Shape;77;p2"/>
            <p:cNvGrpSpPr/>
            <p:nvPr/>
          </p:nvGrpSpPr>
          <p:grpSpPr>
            <a:xfrm>
              <a:off x="8842175" y="668859"/>
              <a:ext cx="301822" cy="872807"/>
              <a:chOff x="-225" y="2255817"/>
              <a:chExt cx="318950" cy="922336"/>
            </a:xfrm>
          </p:grpSpPr>
          <p:sp>
            <p:nvSpPr>
              <p:cNvPr id="78" name="Google Shape;78;p2"/>
              <p:cNvSpPr/>
              <p:nvPr/>
            </p:nvSpPr>
            <p:spPr>
              <a:xfrm>
                <a:off x="-175" y="2255817"/>
                <a:ext cx="318900" cy="116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2"/>
              <p:cNvSpPr/>
              <p:nvPr/>
            </p:nvSpPr>
            <p:spPr>
              <a:xfrm>
                <a:off x="-175" y="2524353"/>
                <a:ext cx="318900" cy="116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2"/>
              <p:cNvSpPr/>
              <p:nvPr/>
            </p:nvSpPr>
            <p:spPr>
              <a:xfrm>
                <a:off x="-225" y="2792878"/>
                <a:ext cx="318900" cy="116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2"/>
              <p:cNvSpPr/>
              <p:nvPr/>
            </p:nvSpPr>
            <p:spPr>
              <a:xfrm>
                <a:off x="-225" y="3061453"/>
                <a:ext cx="318900" cy="116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 name="Google Shape;82;p2"/>
            <p:cNvGrpSpPr/>
            <p:nvPr/>
          </p:nvGrpSpPr>
          <p:grpSpPr>
            <a:xfrm>
              <a:off x="5798375" y="4270684"/>
              <a:ext cx="301822" cy="872807"/>
              <a:chOff x="1611209" y="2255817"/>
              <a:chExt cx="318950" cy="922336"/>
            </a:xfrm>
          </p:grpSpPr>
          <p:sp>
            <p:nvSpPr>
              <p:cNvPr id="83" name="Google Shape;83;p2"/>
              <p:cNvSpPr/>
              <p:nvPr/>
            </p:nvSpPr>
            <p:spPr>
              <a:xfrm>
                <a:off x="1611259" y="2255817"/>
                <a:ext cx="318900" cy="11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2"/>
              <p:cNvSpPr/>
              <p:nvPr/>
            </p:nvSpPr>
            <p:spPr>
              <a:xfrm>
                <a:off x="1611259" y="2524353"/>
                <a:ext cx="318900" cy="11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2"/>
              <p:cNvSpPr/>
              <p:nvPr/>
            </p:nvSpPr>
            <p:spPr>
              <a:xfrm>
                <a:off x="1611209" y="2792878"/>
                <a:ext cx="318900" cy="11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2"/>
              <p:cNvSpPr/>
              <p:nvPr/>
            </p:nvSpPr>
            <p:spPr>
              <a:xfrm>
                <a:off x="1611209" y="3061453"/>
                <a:ext cx="318900" cy="11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 name="Google Shape;87;p2"/>
            <p:cNvGrpSpPr/>
            <p:nvPr/>
          </p:nvGrpSpPr>
          <p:grpSpPr>
            <a:xfrm>
              <a:off x="685795" y="0"/>
              <a:ext cx="666403" cy="666424"/>
              <a:chOff x="7996345" y="980275"/>
              <a:chExt cx="666403" cy="666424"/>
            </a:xfrm>
          </p:grpSpPr>
          <p:sp>
            <p:nvSpPr>
              <p:cNvPr id="88" name="Google Shape;88;p2"/>
              <p:cNvSpPr/>
              <p:nvPr/>
            </p:nvSpPr>
            <p:spPr>
              <a:xfrm>
                <a:off x="7996345" y="980275"/>
                <a:ext cx="59400" cy="59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2"/>
              <p:cNvSpPr/>
              <p:nvPr/>
            </p:nvSpPr>
            <p:spPr>
              <a:xfrm>
                <a:off x="8198672" y="980275"/>
                <a:ext cx="59400" cy="59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2"/>
              <p:cNvSpPr/>
              <p:nvPr/>
            </p:nvSpPr>
            <p:spPr>
              <a:xfrm>
                <a:off x="8400998" y="980275"/>
                <a:ext cx="59400" cy="59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2"/>
              <p:cNvSpPr/>
              <p:nvPr/>
            </p:nvSpPr>
            <p:spPr>
              <a:xfrm>
                <a:off x="7996345" y="1182617"/>
                <a:ext cx="59400" cy="59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2"/>
              <p:cNvSpPr/>
              <p:nvPr/>
            </p:nvSpPr>
            <p:spPr>
              <a:xfrm>
                <a:off x="8198672" y="1182617"/>
                <a:ext cx="59400" cy="59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2"/>
              <p:cNvSpPr/>
              <p:nvPr/>
            </p:nvSpPr>
            <p:spPr>
              <a:xfrm>
                <a:off x="8400998" y="1182617"/>
                <a:ext cx="59400" cy="59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2"/>
              <p:cNvSpPr/>
              <p:nvPr/>
            </p:nvSpPr>
            <p:spPr>
              <a:xfrm>
                <a:off x="7996345" y="1384958"/>
                <a:ext cx="59400" cy="59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2"/>
              <p:cNvSpPr/>
              <p:nvPr/>
            </p:nvSpPr>
            <p:spPr>
              <a:xfrm>
                <a:off x="8198672" y="1384958"/>
                <a:ext cx="59400" cy="59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2"/>
              <p:cNvSpPr/>
              <p:nvPr/>
            </p:nvSpPr>
            <p:spPr>
              <a:xfrm>
                <a:off x="8400998" y="1384958"/>
                <a:ext cx="59400" cy="59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2"/>
              <p:cNvSpPr/>
              <p:nvPr/>
            </p:nvSpPr>
            <p:spPr>
              <a:xfrm>
                <a:off x="7996345" y="1587299"/>
                <a:ext cx="59400" cy="59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2"/>
              <p:cNvSpPr/>
              <p:nvPr/>
            </p:nvSpPr>
            <p:spPr>
              <a:xfrm>
                <a:off x="8198672" y="1587299"/>
                <a:ext cx="59400" cy="59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2"/>
              <p:cNvSpPr/>
              <p:nvPr/>
            </p:nvSpPr>
            <p:spPr>
              <a:xfrm>
                <a:off x="8400998" y="1587299"/>
                <a:ext cx="59400" cy="59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2"/>
              <p:cNvSpPr/>
              <p:nvPr/>
            </p:nvSpPr>
            <p:spPr>
              <a:xfrm>
                <a:off x="8603324" y="980275"/>
                <a:ext cx="59400" cy="59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2"/>
              <p:cNvSpPr/>
              <p:nvPr/>
            </p:nvSpPr>
            <p:spPr>
              <a:xfrm>
                <a:off x="8603324" y="1182617"/>
                <a:ext cx="59400" cy="59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2"/>
              <p:cNvSpPr/>
              <p:nvPr/>
            </p:nvSpPr>
            <p:spPr>
              <a:xfrm>
                <a:off x="8603324" y="1384958"/>
                <a:ext cx="59400" cy="59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2"/>
              <p:cNvSpPr/>
              <p:nvPr/>
            </p:nvSpPr>
            <p:spPr>
              <a:xfrm>
                <a:off x="8603349" y="1587299"/>
                <a:ext cx="59400" cy="59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04" name="Google Shape;104;p2"/>
          <p:cNvSpPr txBox="1">
            <a:spLocks noGrp="1"/>
          </p:cNvSpPr>
          <p:nvPr>
            <p:ph type="ctrTitle"/>
          </p:nvPr>
        </p:nvSpPr>
        <p:spPr>
          <a:xfrm>
            <a:off x="685800" y="1541675"/>
            <a:ext cx="5740200" cy="2060100"/>
          </a:xfrm>
          <a:prstGeom prst="rect">
            <a:avLst/>
          </a:prstGeom>
        </p:spPr>
        <p:txBody>
          <a:bodyPr spcFirstLastPara="1" wrap="square" lIns="0" tIns="0" rIns="0" bIns="0" anchor="ctr"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321"/>
        <p:cNvGrpSpPr/>
        <p:nvPr/>
      </p:nvGrpSpPr>
      <p:grpSpPr>
        <a:xfrm>
          <a:off x="0" y="0"/>
          <a:ext cx="0" cy="0"/>
          <a:chOff x="0" y="0"/>
          <a:chExt cx="0" cy="0"/>
        </a:xfrm>
      </p:grpSpPr>
      <p:grpSp>
        <p:nvGrpSpPr>
          <p:cNvPr id="322" name="Google Shape;322;p7"/>
          <p:cNvGrpSpPr/>
          <p:nvPr/>
        </p:nvGrpSpPr>
        <p:grpSpPr>
          <a:xfrm>
            <a:off x="-207" y="0"/>
            <a:ext cx="9158157" cy="5149835"/>
            <a:chOff x="-207" y="0"/>
            <a:chExt cx="9158157" cy="5149835"/>
          </a:xfrm>
        </p:grpSpPr>
        <p:sp>
          <p:nvSpPr>
            <p:cNvPr id="323" name="Google Shape;323;p7"/>
            <p:cNvSpPr/>
            <p:nvPr/>
          </p:nvSpPr>
          <p:spPr>
            <a:xfrm>
              <a:off x="8504250" y="4489800"/>
              <a:ext cx="653700" cy="653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7"/>
            <p:cNvSpPr/>
            <p:nvPr/>
          </p:nvSpPr>
          <p:spPr>
            <a:xfrm>
              <a:off x="0" y="0"/>
              <a:ext cx="653700" cy="5143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7"/>
            <p:cNvSpPr/>
            <p:nvPr/>
          </p:nvSpPr>
          <p:spPr>
            <a:xfrm>
              <a:off x="322375" y="664300"/>
              <a:ext cx="8181900" cy="653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6" name="Google Shape;326;p7"/>
            <p:cNvGrpSpPr/>
            <p:nvPr/>
          </p:nvGrpSpPr>
          <p:grpSpPr>
            <a:xfrm>
              <a:off x="-207" y="664293"/>
              <a:ext cx="155867" cy="653721"/>
              <a:chOff x="5385375" y="498300"/>
              <a:chExt cx="802200" cy="556500"/>
            </a:xfrm>
          </p:grpSpPr>
          <p:sp>
            <p:nvSpPr>
              <p:cNvPr id="327" name="Google Shape;327;p7"/>
              <p:cNvSpPr/>
              <p:nvPr/>
            </p:nvSpPr>
            <p:spPr>
              <a:xfrm>
                <a:off x="5385375" y="498300"/>
                <a:ext cx="802200" cy="993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7"/>
              <p:cNvSpPr/>
              <p:nvPr/>
            </p:nvSpPr>
            <p:spPr>
              <a:xfrm>
                <a:off x="5385375" y="726900"/>
                <a:ext cx="802200" cy="993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7"/>
              <p:cNvSpPr/>
              <p:nvPr/>
            </p:nvSpPr>
            <p:spPr>
              <a:xfrm>
                <a:off x="5385375" y="955500"/>
                <a:ext cx="802200" cy="993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0" name="Google Shape;330;p7"/>
            <p:cNvGrpSpPr/>
            <p:nvPr/>
          </p:nvGrpSpPr>
          <p:grpSpPr>
            <a:xfrm>
              <a:off x="322384" y="4483463"/>
              <a:ext cx="666347" cy="666373"/>
              <a:chOff x="7134700" y="414375"/>
              <a:chExt cx="501919" cy="501900"/>
            </a:xfrm>
          </p:grpSpPr>
          <p:sp>
            <p:nvSpPr>
              <p:cNvPr id="331" name="Google Shape;331;p7"/>
              <p:cNvSpPr/>
              <p:nvPr/>
            </p:nvSpPr>
            <p:spPr>
              <a:xfrm>
                <a:off x="7134700" y="4143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7"/>
              <p:cNvSpPr/>
              <p:nvPr/>
            </p:nvSpPr>
            <p:spPr>
              <a:xfrm>
                <a:off x="7287100" y="4143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7"/>
              <p:cNvSpPr/>
              <p:nvPr/>
            </p:nvSpPr>
            <p:spPr>
              <a:xfrm>
                <a:off x="7439500" y="4143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7"/>
              <p:cNvSpPr/>
              <p:nvPr/>
            </p:nvSpPr>
            <p:spPr>
              <a:xfrm>
                <a:off x="7134700" y="5667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7"/>
              <p:cNvSpPr/>
              <p:nvPr/>
            </p:nvSpPr>
            <p:spPr>
              <a:xfrm>
                <a:off x="7287100" y="5667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7"/>
              <p:cNvSpPr/>
              <p:nvPr/>
            </p:nvSpPr>
            <p:spPr>
              <a:xfrm>
                <a:off x="7439500" y="5667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7"/>
              <p:cNvSpPr/>
              <p:nvPr/>
            </p:nvSpPr>
            <p:spPr>
              <a:xfrm>
                <a:off x="7134700" y="7191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7"/>
              <p:cNvSpPr/>
              <p:nvPr/>
            </p:nvSpPr>
            <p:spPr>
              <a:xfrm>
                <a:off x="7287100" y="7191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7"/>
              <p:cNvSpPr/>
              <p:nvPr/>
            </p:nvSpPr>
            <p:spPr>
              <a:xfrm>
                <a:off x="7439500" y="7191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7"/>
              <p:cNvSpPr/>
              <p:nvPr/>
            </p:nvSpPr>
            <p:spPr>
              <a:xfrm>
                <a:off x="7134700" y="8715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7"/>
              <p:cNvSpPr/>
              <p:nvPr/>
            </p:nvSpPr>
            <p:spPr>
              <a:xfrm>
                <a:off x="7287100" y="8715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7"/>
              <p:cNvSpPr/>
              <p:nvPr/>
            </p:nvSpPr>
            <p:spPr>
              <a:xfrm>
                <a:off x="7439500" y="8715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7"/>
              <p:cNvSpPr/>
              <p:nvPr/>
            </p:nvSpPr>
            <p:spPr>
              <a:xfrm>
                <a:off x="7591900" y="4143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7"/>
              <p:cNvSpPr/>
              <p:nvPr/>
            </p:nvSpPr>
            <p:spPr>
              <a:xfrm>
                <a:off x="7591900" y="5667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7"/>
              <p:cNvSpPr/>
              <p:nvPr/>
            </p:nvSpPr>
            <p:spPr>
              <a:xfrm>
                <a:off x="7591900" y="7191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7"/>
              <p:cNvSpPr/>
              <p:nvPr/>
            </p:nvSpPr>
            <p:spPr>
              <a:xfrm>
                <a:off x="7591919" y="871575"/>
                <a:ext cx="44700" cy="4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7" name="Google Shape;347;p7"/>
            <p:cNvGrpSpPr/>
            <p:nvPr/>
          </p:nvGrpSpPr>
          <p:grpSpPr>
            <a:xfrm>
              <a:off x="8832384" y="670955"/>
              <a:ext cx="311815" cy="653721"/>
              <a:chOff x="5385375" y="498300"/>
              <a:chExt cx="802200" cy="556500"/>
            </a:xfrm>
          </p:grpSpPr>
          <p:sp>
            <p:nvSpPr>
              <p:cNvPr id="348" name="Google Shape;348;p7"/>
              <p:cNvSpPr/>
              <p:nvPr/>
            </p:nvSpPr>
            <p:spPr>
              <a:xfrm>
                <a:off x="5385375" y="498300"/>
                <a:ext cx="802200" cy="99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7"/>
              <p:cNvSpPr/>
              <p:nvPr/>
            </p:nvSpPr>
            <p:spPr>
              <a:xfrm>
                <a:off x="5385375" y="726900"/>
                <a:ext cx="802200" cy="99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7"/>
              <p:cNvSpPr/>
              <p:nvPr/>
            </p:nvSpPr>
            <p:spPr>
              <a:xfrm>
                <a:off x="5385375" y="955500"/>
                <a:ext cx="802200" cy="99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351" name="Google Shape;351;p7"/>
          <p:cNvSpPr txBox="1">
            <a:spLocks noGrp="1"/>
          </p:cNvSpPr>
          <p:nvPr>
            <p:ph type="title"/>
          </p:nvPr>
        </p:nvSpPr>
        <p:spPr>
          <a:xfrm>
            <a:off x="661100" y="664300"/>
            <a:ext cx="7843200" cy="653700"/>
          </a:xfrm>
          <a:prstGeom prst="rect">
            <a:avLst/>
          </a:prstGeom>
        </p:spPr>
        <p:txBody>
          <a:bodyPr spcFirstLastPara="1" wrap="square" lIns="0" tIns="0" rIns="0" bIns="0" anchor="ctr" anchorCtr="0">
            <a:noAutofit/>
          </a:bodyPr>
          <a:lstStyle>
            <a:lvl1pPr lvl="0" rtl="0">
              <a:spcBef>
                <a:spcPts val="0"/>
              </a:spcBef>
              <a:spcAft>
                <a:spcPts val="0"/>
              </a:spcAft>
              <a:buSzPts val="26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a:endParaRPr/>
          </a:p>
        </p:txBody>
      </p:sp>
      <p:sp>
        <p:nvSpPr>
          <p:cNvPr id="352" name="Google Shape;352;p7"/>
          <p:cNvSpPr txBox="1">
            <a:spLocks noGrp="1"/>
          </p:cNvSpPr>
          <p:nvPr>
            <p:ph type="body" idx="1"/>
          </p:nvPr>
        </p:nvSpPr>
        <p:spPr>
          <a:xfrm>
            <a:off x="1172650" y="1599700"/>
            <a:ext cx="3447300" cy="2890200"/>
          </a:xfrm>
          <a:prstGeom prst="rect">
            <a:avLst/>
          </a:prstGeom>
        </p:spPr>
        <p:txBody>
          <a:bodyPr spcFirstLastPara="1" wrap="square" lIns="0" tIns="0" rIns="0" bIns="0" anchor="t" anchorCtr="0">
            <a:noAutofit/>
          </a:bodyPr>
          <a:lstStyle>
            <a:lvl1pPr marL="457200" lvl="0" indent="-355600" rtl="0">
              <a:spcBef>
                <a:spcPts val="600"/>
              </a:spcBef>
              <a:spcAft>
                <a:spcPts val="0"/>
              </a:spcAft>
              <a:buSzPts val="2000"/>
              <a:buChar char="▪"/>
              <a:defRPr sz="20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353" name="Google Shape;353;p7"/>
          <p:cNvSpPr txBox="1">
            <a:spLocks noGrp="1"/>
          </p:cNvSpPr>
          <p:nvPr>
            <p:ph type="body" idx="2"/>
          </p:nvPr>
        </p:nvSpPr>
        <p:spPr>
          <a:xfrm>
            <a:off x="5056888" y="1599700"/>
            <a:ext cx="3447300" cy="2890200"/>
          </a:xfrm>
          <a:prstGeom prst="rect">
            <a:avLst/>
          </a:prstGeom>
        </p:spPr>
        <p:txBody>
          <a:bodyPr spcFirstLastPara="1" wrap="square" lIns="0" tIns="0" rIns="0" bIns="0" anchor="t" anchorCtr="0">
            <a:noAutofit/>
          </a:bodyPr>
          <a:lstStyle>
            <a:lvl1pPr marL="457200" lvl="0" indent="-355600" rtl="0">
              <a:spcBef>
                <a:spcPts val="600"/>
              </a:spcBef>
              <a:spcAft>
                <a:spcPts val="0"/>
              </a:spcAft>
              <a:buSzPts val="2000"/>
              <a:buChar char="▪"/>
              <a:defRPr sz="20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354" name="Google Shape;354;p7"/>
          <p:cNvSpPr txBox="1">
            <a:spLocks noGrp="1"/>
          </p:cNvSpPr>
          <p:nvPr>
            <p:ph type="sldNum" idx="12"/>
          </p:nvPr>
        </p:nvSpPr>
        <p:spPr>
          <a:xfrm>
            <a:off x="8504254" y="4489800"/>
            <a:ext cx="653700" cy="6537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pPr marL="0" lvl="0" indent="0" algn="ct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61100" y="664300"/>
            <a:ext cx="7843200" cy="653700"/>
          </a:xfrm>
          <a:prstGeom prst="rect">
            <a:avLst/>
          </a:prstGeom>
          <a:noFill/>
          <a:ln>
            <a:noFill/>
          </a:ln>
        </p:spPr>
        <p:txBody>
          <a:bodyPr spcFirstLastPara="1" wrap="square" lIns="0" tIns="0" rIns="0" bIns="0" anchor="ctr" anchorCtr="0">
            <a:noAutofit/>
          </a:bodyPr>
          <a:lstStyle>
            <a:lvl1pPr lvl="0" rtl="0">
              <a:lnSpc>
                <a:spcPct val="90000"/>
              </a:lnSpc>
              <a:spcBef>
                <a:spcPts val="0"/>
              </a:spcBef>
              <a:spcAft>
                <a:spcPts val="0"/>
              </a:spcAft>
              <a:buClr>
                <a:schemeClr val="lt1"/>
              </a:buClr>
              <a:buSzPts val="2600"/>
              <a:buFont typeface="Barlow SemiBold"/>
              <a:buNone/>
              <a:defRPr sz="2600">
                <a:solidFill>
                  <a:schemeClr val="lt1"/>
                </a:solidFill>
                <a:latin typeface="Barlow SemiBold"/>
                <a:ea typeface="Barlow SemiBold"/>
                <a:cs typeface="Barlow SemiBold"/>
                <a:sym typeface="Barlow SemiBold"/>
              </a:defRPr>
            </a:lvl1pPr>
            <a:lvl2pPr lvl="1" rtl="0">
              <a:lnSpc>
                <a:spcPct val="90000"/>
              </a:lnSpc>
              <a:spcBef>
                <a:spcPts val="0"/>
              </a:spcBef>
              <a:spcAft>
                <a:spcPts val="0"/>
              </a:spcAft>
              <a:buClr>
                <a:schemeClr val="lt1"/>
              </a:buClr>
              <a:buSzPts val="2600"/>
              <a:buFont typeface="Barlow SemiBold"/>
              <a:buNone/>
              <a:defRPr sz="2600">
                <a:solidFill>
                  <a:schemeClr val="lt1"/>
                </a:solidFill>
                <a:latin typeface="Barlow SemiBold"/>
                <a:ea typeface="Barlow SemiBold"/>
                <a:cs typeface="Barlow SemiBold"/>
                <a:sym typeface="Barlow SemiBold"/>
              </a:defRPr>
            </a:lvl2pPr>
            <a:lvl3pPr lvl="2" rtl="0">
              <a:lnSpc>
                <a:spcPct val="90000"/>
              </a:lnSpc>
              <a:spcBef>
                <a:spcPts val="0"/>
              </a:spcBef>
              <a:spcAft>
                <a:spcPts val="0"/>
              </a:spcAft>
              <a:buClr>
                <a:schemeClr val="lt1"/>
              </a:buClr>
              <a:buSzPts val="2600"/>
              <a:buFont typeface="Barlow SemiBold"/>
              <a:buNone/>
              <a:defRPr sz="2600">
                <a:solidFill>
                  <a:schemeClr val="lt1"/>
                </a:solidFill>
                <a:latin typeface="Barlow SemiBold"/>
                <a:ea typeface="Barlow SemiBold"/>
                <a:cs typeface="Barlow SemiBold"/>
                <a:sym typeface="Barlow SemiBold"/>
              </a:defRPr>
            </a:lvl3pPr>
            <a:lvl4pPr lvl="3" rtl="0">
              <a:lnSpc>
                <a:spcPct val="90000"/>
              </a:lnSpc>
              <a:spcBef>
                <a:spcPts val="0"/>
              </a:spcBef>
              <a:spcAft>
                <a:spcPts val="0"/>
              </a:spcAft>
              <a:buClr>
                <a:schemeClr val="lt1"/>
              </a:buClr>
              <a:buSzPts val="2600"/>
              <a:buFont typeface="Barlow SemiBold"/>
              <a:buNone/>
              <a:defRPr sz="2600">
                <a:solidFill>
                  <a:schemeClr val="lt1"/>
                </a:solidFill>
                <a:latin typeface="Barlow SemiBold"/>
                <a:ea typeface="Barlow SemiBold"/>
                <a:cs typeface="Barlow SemiBold"/>
                <a:sym typeface="Barlow SemiBold"/>
              </a:defRPr>
            </a:lvl4pPr>
            <a:lvl5pPr lvl="4" rtl="0">
              <a:lnSpc>
                <a:spcPct val="90000"/>
              </a:lnSpc>
              <a:spcBef>
                <a:spcPts val="0"/>
              </a:spcBef>
              <a:spcAft>
                <a:spcPts val="0"/>
              </a:spcAft>
              <a:buClr>
                <a:schemeClr val="lt1"/>
              </a:buClr>
              <a:buSzPts val="2600"/>
              <a:buFont typeface="Barlow SemiBold"/>
              <a:buNone/>
              <a:defRPr sz="2600">
                <a:solidFill>
                  <a:schemeClr val="lt1"/>
                </a:solidFill>
                <a:latin typeface="Barlow SemiBold"/>
                <a:ea typeface="Barlow SemiBold"/>
                <a:cs typeface="Barlow SemiBold"/>
                <a:sym typeface="Barlow SemiBold"/>
              </a:defRPr>
            </a:lvl5pPr>
            <a:lvl6pPr lvl="5" rtl="0">
              <a:lnSpc>
                <a:spcPct val="90000"/>
              </a:lnSpc>
              <a:spcBef>
                <a:spcPts val="0"/>
              </a:spcBef>
              <a:spcAft>
                <a:spcPts val="0"/>
              </a:spcAft>
              <a:buClr>
                <a:schemeClr val="lt1"/>
              </a:buClr>
              <a:buSzPts val="2600"/>
              <a:buFont typeface="Barlow SemiBold"/>
              <a:buNone/>
              <a:defRPr sz="2600">
                <a:solidFill>
                  <a:schemeClr val="lt1"/>
                </a:solidFill>
                <a:latin typeface="Barlow SemiBold"/>
                <a:ea typeface="Barlow SemiBold"/>
                <a:cs typeface="Barlow SemiBold"/>
                <a:sym typeface="Barlow SemiBold"/>
              </a:defRPr>
            </a:lvl6pPr>
            <a:lvl7pPr lvl="6" rtl="0">
              <a:lnSpc>
                <a:spcPct val="90000"/>
              </a:lnSpc>
              <a:spcBef>
                <a:spcPts val="0"/>
              </a:spcBef>
              <a:spcAft>
                <a:spcPts val="0"/>
              </a:spcAft>
              <a:buClr>
                <a:schemeClr val="lt1"/>
              </a:buClr>
              <a:buSzPts val="2600"/>
              <a:buFont typeface="Barlow SemiBold"/>
              <a:buNone/>
              <a:defRPr sz="2600">
                <a:solidFill>
                  <a:schemeClr val="lt1"/>
                </a:solidFill>
                <a:latin typeface="Barlow SemiBold"/>
                <a:ea typeface="Barlow SemiBold"/>
                <a:cs typeface="Barlow SemiBold"/>
                <a:sym typeface="Barlow SemiBold"/>
              </a:defRPr>
            </a:lvl7pPr>
            <a:lvl8pPr lvl="7" rtl="0">
              <a:lnSpc>
                <a:spcPct val="90000"/>
              </a:lnSpc>
              <a:spcBef>
                <a:spcPts val="0"/>
              </a:spcBef>
              <a:spcAft>
                <a:spcPts val="0"/>
              </a:spcAft>
              <a:buClr>
                <a:schemeClr val="lt1"/>
              </a:buClr>
              <a:buSzPts val="2600"/>
              <a:buFont typeface="Barlow SemiBold"/>
              <a:buNone/>
              <a:defRPr sz="2600">
                <a:solidFill>
                  <a:schemeClr val="lt1"/>
                </a:solidFill>
                <a:latin typeface="Barlow SemiBold"/>
                <a:ea typeface="Barlow SemiBold"/>
                <a:cs typeface="Barlow SemiBold"/>
                <a:sym typeface="Barlow SemiBold"/>
              </a:defRPr>
            </a:lvl8pPr>
            <a:lvl9pPr lvl="8" rtl="0">
              <a:lnSpc>
                <a:spcPct val="90000"/>
              </a:lnSpc>
              <a:spcBef>
                <a:spcPts val="0"/>
              </a:spcBef>
              <a:spcAft>
                <a:spcPts val="0"/>
              </a:spcAft>
              <a:buClr>
                <a:schemeClr val="lt1"/>
              </a:buClr>
              <a:buSzPts val="2600"/>
              <a:buFont typeface="Barlow SemiBold"/>
              <a:buNone/>
              <a:defRPr sz="2600">
                <a:solidFill>
                  <a:schemeClr val="lt1"/>
                </a:solidFill>
                <a:latin typeface="Barlow SemiBold"/>
                <a:ea typeface="Barlow SemiBold"/>
                <a:cs typeface="Barlow SemiBold"/>
                <a:sym typeface="Barlow SemiBold"/>
              </a:defRPr>
            </a:lvl9pPr>
          </a:lstStyle>
          <a:p>
            <a:endParaRPr/>
          </a:p>
        </p:txBody>
      </p:sp>
      <p:sp>
        <p:nvSpPr>
          <p:cNvPr id="7" name="Google Shape;7;p1"/>
          <p:cNvSpPr txBox="1">
            <a:spLocks noGrp="1"/>
          </p:cNvSpPr>
          <p:nvPr>
            <p:ph type="body" idx="1"/>
          </p:nvPr>
        </p:nvSpPr>
        <p:spPr>
          <a:xfrm>
            <a:off x="1314800" y="1599700"/>
            <a:ext cx="7189500" cy="2886000"/>
          </a:xfrm>
          <a:prstGeom prst="rect">
            <a:avLst/>
          </a:prstGeom>
          <a:noFill/>
          <a:ln>
            <a:noFill/>
          </a:ln>
        </p:spPr>
        <p:txBody>
          <a:bodyPr spcFirstLastPara="1" wrap="square" lIns="0" tIns="0" rIns="0" bIns="0" anchor="t" anchorCtr="0">
            <a:noAutofit/>
          </a:bodyPr>
          <a:lstStyle>
            <a:lvl1pPr marL="457200" lvl="0" indent="-381000" rtl="0">
              <a:lnSpc>
                <a:spcPct val="115000"/>
              </a:lnSpc>
              <a:spcBef>
                <a:spcPts val="600"/>
              </a:spcBef>
              <a:spcAft>
                <a:spcPts val="0"/>
              </a:spcAft>
              <a:buClr>
                <a:schemeClr val="accent1"/>
              </a:buClr>
              <a:buSzPts val="2400"/>
              <a:buFont typeface="Barlow Light"/>
              <a:buChar char="▪"/>
              <a:defRPr sz="2400">
                <a:solidFill>
                  <a:schemeClr val="dk1"/>
                </a:solidFill>
                <a:latin typeface="Barlow Light"/>
                <a:ea typeface="Barlow Light"/>
                <a:cs typeface="Barlow Light"/>
                <a:sym typeface="Barlow Light"/>
              </a:defRPr>
            </a:lvl1pPr>
            <a:lvl2pPr marL="914400" lvl="1" indent="-381000" rtl="0">
              <a:lnSpc>
                <a:spcPct val="115000"/>
              </a:lnSpc>
              <a:spcBef>
                <a:spcPts val="0"/>
              </a:spcBef>
              <a:spcAft>
                <a:spcPts val="0"/>
              </a:spcAft>
              <a:buClr>
                <a:schemeClr val="accent1"/>
              </a:buClr>
              <a:buSzPts val="2400"/>
              <a:buFont typeface="Barlow Light"/>
              <a:buChar char="▫"/>
              <a:defRPr sz="2400">
                <a:solidFill>
                  <a:schemeClr val="dk1"/>
                </a:solidFill>
                <a:latin typeface="Barlow Light"/>
                <a:ea typeface="Barlow Light"/>
                <a:cs typeface="Barlow Light"/>
                <a:sym typeface="Barlow Light"/>
              </a:defRPr>
            </a:lvl2pPr>
            <a:lvl3pPr marL="1371600" lvl="2" indent="-381000" rtl="0">
              <a:lnSpc>
                <a:spcPct val="115000"/>
              </a:lnSpc>
              <a:spcBef>
                <a:spcPts val="0"/>
              </a:spcBef>
              <a:spcAft>
                <a:spcPts val="0"/>
              </a:spcAft>
              <a:buClr>
                <a:schemeClr val="dk2"/>
              </a:buClr>
              <a:buSzPts val="2400"/>
              <a:buFont typeface="Barlow Light"/>
              <a:buChar char="▫"/>
              <a:defRPr sz="2400">
                <a:solidFill>
                  <a:schemeClr val="dk1"/>
                </a:solidFill>
                <a:latin typeface="Barlow Light"/>
                <a:ea typeface="Barlow Light"/>
                <a:cs typeface="Barlow Light"/>
                <a:sym typeface="Barlow Light"/>
              </a:defRPr>
            </a:lvl3pPr>
            <a:lvl4pPr marL="1828800" lvl="3" indent="-381000" rtl="0">
              <a:lnSpc>
                <a:spcPct val="115000"/>
              </a:lnSpc>
              <a:spcBef>
                <a:spcPts val="0"/>
              </a:spcBef>
              <a:spcAft>
                <a:spcPts val="0"/>
              </a:spcAft>
              <a:buClr>
                <a:schemeClr val="dk2"/>
              </a:buClr>
              <a:buSzPts val="2400"/>
              <a:buFont typeface="Barlow Light"/>
              <a:buChar char="▫"/>
              <a:defRPr sz="2400">
                <a:solidFill>
                  <a:schemeClr val="dk1"/>
                </a:solidFill>
                <a:latin typeface="Barlow Light"/>
                <a:ea typeface="Barlow Light"/>
                <a:cs typeface="Barlow Light"/>
                <a:sym typeface="Barlow Light"/>
              </a:defRPr>
            </a:lvl4pPr>
            <a:lvl5pPr marL="2286000" lvl="4" indent="-381000" rtl="0">
              <a:lnSpc>
                <a:spcPct val="115000"/>
              </a:lnSpc>
              <a:spcBef>
                <a:spcPts val="0"/>
              </a:spcBef>
              <a:spcAft>
                <a:spcPts val="0"/>
              </a:spcAft>
              <a:buClr>
                <a:schemeClr val="dk2"/>
              </a:buClr>
              <a:buSzPts val="2400"/>
              <a:buFont typeface="Barlow Light"/>
              <a:buChar char="▫"/>
              <a:defRPr sz="2400">
                <a:solidFill>
                  <a:schemeClr val="dk1"/>
                </a:solidFill>
                <a:latin typeface="Barlow Light"/>
                <a:ea typeface="Barlow Light"/>
                <a:cs typeface="Barlow Light"/>
                <a:sym typeface="Barlow Light"/>
              </a:defRPr>
            </a:lvl5pPr>
            <a:lvl6pPr marL="2743200" lvl="5" indent="-381000" rtl="0">
              <a:lnSpc>
                <a:spcPct val="115000"/>
              </a:lnSpc>
              <a:spcBef>
                <a:spcPts val="0"/>
              </a:spcBef>
              <a:spcAft>
                <a:spcPts val="0"/>
              </a:spcAft>
              <a:buClr>
                <a:schemeClr val="dk2"/>
              </a:buClr>
              <a:buSzPts val="2400"/>
              <a:buFont typeface="Barlow Light"/>
              <a:buChar char="▫"/>
              <a:defRPr sz="2400">
                <a:solidFill>
                  <a:schemeClr val="dk1"/>
                </a:solidFill>
                <a:latin typeface="Barlow Light"/>
                <a:ea typeface="Barlow Light"/>
                <a:cs typeface="Barlow Light"/>
                <a:sym typeface="Barlow Light"/>
              </a:defRPr>
            </a:lvl6pPr>
            <a:lvl7pPr marL="3200400" lvl="6" indent="-381000" rtl="0">
              <a:lnSpc>
                <a:spcPct val="115000"/>
              </a:lnSpc>
              <a:spcBef>
                <a:spcPts val="0"/>
              </a:spcBef>
              <a:spcAft>
                <a:spcPts val="0"/>
              </a:spcAft>
              <a:buClr>
                <a:schemeClr val="dk2"/>
              </a:buClr>
              <a:buSzPts val="2400"/>
              <a:buFont typeface="Barlow Light"/>
              <a:buChar char="▫"/>
              <a:defRPr sz="2400">
                <a:solidFill>
                  <a:schemeClr val="dk1"/>
                </a:solidFill>
                <a:latin typeface="Barlow Light"/>
                <a:ea typeface="Barlow Light"/>
                <a:cs typeface="Barlow Light"/>
                <a:sym typeface="Barlow Light"/>
              </a:defRPr>
            </a:lvl7pPr>
            <a:lvl8pPr marL="3657600" lvl="7" indent="-381000" rtl="0">
              <a:lnSpc>
                <a:spcPct val="115000"/>
              </a:lnSpc>
              <a:spcBef>
                <a:spcPts val="0"/>
              </a:spcBef>
              <a:spcAft>
                <a:spcPts val="0"/>
              </a:spcAft>
              <a:buClr>
                <a:schemeClr val="dk2"/>
              </a:buClr>
              <a:buSzPts val="2400"/>
              <a:buFont typeface="Barlow Light"/>
              <a:buChar char="▫"/>
              <a:defRPr sz="2400">
                <a:solidFill>
                  <a:schemeClr val="dk1"/>
                </a:solidFill>
                <a:latin typeface="Barlow Light"/>
                <a:ea typeface="Barlow Light"/>
                <a:cs typeface="Barlow Light"/>
                <a:sym typeface="Barlow Light"/>
              </a:defRPr>
            </a:lvl8pPr>
            <a:lvl9pPr marL="4114800" lvl="8" indent="-381000" rtl="0">
              <a:lnSpc>
                <a:spcPct val="115000"/>
              </a:lnSpc>
              <a:spcBef>
                <a:spcPts val="0"/>
              </a:spcBef>
              <a:spcAft>
                <a:spcPts val="0"/>
              </a:spcAft>
              <a:buClr>
                <a:schemeClr val="dk2"/>
              </a:buClr>
              <a:buSzPts val="2400"/>
              <a:buFont typeface="Barlow Light"/>
              <a:buChar char="▫"/>
              <a:defRPr sz="2400">
                <a:solidFill>
                  <a:schemeClr val="dk1"/>
                </a:solidFill>
                <a:latin typeface="Barlow Light"/>
                <a:ea typeface="Barlow Light"/>
                <a:cs typeface="Barlow Light"/>
                <a:sym typeface="Barlow Light"/>
              </a:defRPr>
            </a:lvl9pPr>
          </a:lstStyle>
          <a:p>
            <a:endParaRPr/>
          </a:p>
        </p:txBody>
      </p:sp>
      <p:sp>
        <p:nvSpPr>
          <p:cNvPr id="8" name="Google Shape;8;p1"/>
          <p:cNvSpPr txBox="1">
            <a:spLocks noGrp="1"/>
          </p:cNvSpPr>
          <p:nvPr>
            <p:ph type="sldNum" idx="12"/>
          </p:nvPr>
        </p:nvSpPr>
        <p:spPr>
          <a:xfrm>
            <a:off x="8504254" y="4489800"/>
            <a:ext cx="653700" cy="653700"/>
          </a:xfrm>
          <a:prstGeom prst="rect">
            <a:avLst/>
          </a:prstGeom>
          <a:noFill/>
          <a:ln>
            <a:noFill/>
          </a:ln>
        </p:spPr>
        <p:txBody>
          <a:bodyPr spcFirstLastPara="1" wrap="square" lIns="0" tIns="0" rIns="0" bIns="0" anchor="ctr" anchorCtr="0">
            <a:noAutofit/>
          </a:bodyPr>
          <a:lstStyle>
            <a:lvl1pPr lvl="0" algn="ctr" rtl="0">
              <a:buNone/>
              <a:defRPr sz="1300">
                <a:solidFill>
                  <a:schemeClr val="accent1"/>
                </a:solidFill>
                <a:latin typeface="Barlow Light"/>
                <a:ea typeface="Barlow Light"/>
                <a:cs typeface="Barlow Light"/>
                <a:sym typeface="Barlow Light"/>
              </a:defRPr>
            </a:lvl1pPr>
            <a:lvl2pPr lvl="1" algn="ctr" rtl="0">
              <a:buNone/>
              <a:defRPr sz="1300">
                <a:solidFill>
                  <a:schemeClr val="accent1"/>
                </a:solidFill>
                <a:latin typeface="Barlow Light"/>
                <a:ea typeface="Barlow Light"/>
                <a:cs typeface="Barlow Light"/>
                <a:sym typeface="Barlow Light"/>
              </a:defRPr>
            </a:lvl2pPr>
            <a:lvl3pPr lvl="2" algn="ctr" rtl="0">
              <a:buNone/>
              <a:defRPr sz="1300">
                <a:solidFill>
                  <a:schemeClr val="accent1"/>
                </a:solidFill>
                <a:latin typeface="Barlow Light"/>
                <a:ea typeface="Barlow Light"/>
                <a:cs typeface="Barlow Light"/>
                <a:sym typeface="Barlow Light"/>
              </a:defRPr>
            </a:lvl3pPr>
            <a:lvl4pPr lvl="3" algn="ctr" rtl="0">
              <a:buNone/>
              <a:defRPr sz="1300">
                <a:solidFill>
                  <a:schemeClr val="accent1"/>
                </a:solidFill>
                <a:latin typeface="Barlow Light"/>
                <a:ea typeface="Barlow Light"/>
                <a:cs typeface="Barlow Light"/>
                <a:sym typeface="Barlow Light"/>
              </a:defRPr>
            </a:lvl4pPr>
            <a:lvl5pPr lvl="4" algn="ctr" rtl="0">
              <a:buNone/>
              <a:defRPr sz="1300">
                <a:solidFill>
                  <a:schemeClr val="accent1"/>
                </a:solidFill>
                <a:latin typeface="Barlow Light"/>
                <a:ea typeface="Barlow Light"/>
                <a:cs typeface="Barlow Light"/>
                <a:sym typeface="Barlow Light"/>
              </a:defRPr>
            </a:lvl5pPr>
            <a:lvl6pPr lvl="5" algn="ctr" rtl="0">
              <a:buNone/>
              <a:defRPr sz="1300">
                <a:solidFill>
                  <a:schemeClr val="accent1"/>
                </a:solidFill>
                <a:latin typeface="Barlow Light"/>
                <a:ea typeface="Barlow Light"/>
                <a:cs typeface="Barlow Light"/>
                <a:sym typeface="Barlow Light"/>
              </a:defRPr>
            </a:lvl6pPr>
            <a:lvl7pPr lvl="6" algn="ctr" rtl="0">
              <a:buNone/>
              <a:defRPr sz="1300">
                <a:solidFill>
                  <a:schemeClr val="accent1"/>
                </a:solidFill>
                <a:latin typeface="Barlow Light"/>
                <a:ea typeface="Barlow Light"/>
                <a:cs typeface="Barlow Light"/>
                <a:sym typeface="Barlow Light"/>
              </a:defRPr>
            </a:lvl7pPr>
            <a:lvl8pPr lvl="7" algn="ctr" rtl="0">
              <a:buNone/>
              <a:defRPr sz="1300">
                <a:solidFill>
                  <a:schemeClr val="accent1"/>
                </a:solidFill>
                <a:latin typeface="Barlow Light"/>
                <a:ea typeface="Barlow Light"/>
                <a:cs typeface="Barlow Light"/>
                <a:sym typeface="Barlow Light"/>
              </a:defRPr>
            </a:lvl8pPr>
            <a:lvl9pPr lvl="8" algn="ctr" rtl="0">
              <a:buNone/>
              <a:defRPr sz="1300">
                <a:solidFill>
                  <a:schemeClr val="accent1"/>
                </a:solidFill>
                <a:latin typeface="Barlow Light"/>
                <a:ea typeface="Barlow Light"/>
                <a:cs typeface="Barlow Light"/>
                <a:sym typeface="Barlow Light"/>
              </a:defRPr>
            </a:lvl9pPr>
          </a:lstStyle>
          <a:p>
            <a:pPr marL="0" lvl="0" indent="0" algn="ctr" rtl="0">
              <a:spcBef>
                <a:spcPts val="0"/>
              </a:spcBef>
              <a:spcAft>
                <a:spcPts val="0"/>
              </a:spcAft>
              <a:buNone/>
            </a:pPr>
            <a:fld id="{00000000-1234-1234-1234-123412341234}" type="slidenum">
              <a:rPr lang="en"/>
              <a:pPr marL="0" lvl="0" indent="0" algn="ct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3" r:id="rId2"/>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sp>
        <p:nvSpPr>
          <p:cNvPr id="8" name="Rectangle 7"/>
          <p:cNvSpPr/>
          <p:nvPr/>
        </p:nvSpPr>
        <p:spPr>
          <a:xfrm>
            <a:off x="8831104" y="1436854"/>
            <a:ext cx="312896" cy="104821"/>
          </a:xfrm>
          <a:prstGeom prst="rect">
            <a:avLst/>
          </a:prstGeom>
          <a:solidFill>
            <a:srgbClr val="FFE41A"/>
          </a:solidFill>
          <a:ln>
            <a:solidFill>
              <a:srgbClr val="FFE0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8831104" y="1657761"/>
            <a:ext cx="312896" cy="104821"/>
          </a:xfrm>
          <a:prstGeom prst="rect">
            <a:avLst/>
          </a:prstGeom>
          <a:solidFill>
            <a:srgbClr val="FFE41A"/>
          </a:solidFill>
          <a:ln>
            <a:solidFill>
              <a:srgbClr val="FFE0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p:cNvSpPr/>
          <p:nvPr/>
        </p:nvSpPr>
        <p:spPr>
          <a:xfrm>
            <a:off x="0" y="-25"/>
            <a:ext cx="6098193" cy="5143500"/>
          </a:xfrm>
          <a:prstGeom prst="rect">
            <a:avLst/>
          </a:prstGeom>
          <a:solidFill>
            <a:srgbClr val="511656"/>
          </a:solidFill>
          <a:ln>
            <a:solidFill>
              <a:srgbClr val="5116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p:cNvPicPr>
            <a:picLocks noChangeAspect="1"/>
          </p:cNvPicPr>
          <p:nvPr/>
        </p:nvPicPr>
        <p:blipFill>
          <a:blip r:embed="rId3"/>
          <a:stretch>
            <a:fillRect/>
          </a:stretch>
        </p:blipFill>
        <p:spPr>
          <a:xfrm>
            <a:off x="7946295" y="111400"/>
            <a:ext cx="1072715" cy="1099029"/>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5" name="Rectangle 4"/>
          <p:cNvSpPr/>
          <p:nvPr/>
        </p:nvSpPr>
        <p:spPr>
          <a:xfrm>
            <a:off x="0" y="1541675"/>
            <a:ext cx="6861289" cy="2060100"/>
          </a:xfrm>
          <a:prstGeom prst="rect">
            <a:avLst/>
          </a:prstGeom>
          <a:solidFill>
            <a:srgbClr val="FFE01B"/>
          </a:solidFill>
          <a:ln>
            <a:solidFill>
              <a:srgbClr val="FFE0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6" name="Google Shape;516;p13"/>
          <p:cNvSpPr txBox="1">
            <a:spLocks noGrp="1"/>
          </p:cNvSpPr>
          <p:nvPr>
            <p:ph type="ctrTitle"/>
          </p:nvPr>
        </p:nvSpPr>
        <p:spPr>
          <a:xfrm>
            <a:off x="178994" y="1330036"/>
            <a:ext cx="8369261" cy="2324367"/>
          </a:xfrm>
          <a:prstGeom prst="rect">
            <a:avLst/>
          </a:prstGeom>
        </p:spPr>
        <p:txBody>
          <a:bodyPr spcFirstLastPara="1" wrap="square" lIns="0" tIns="0" rIns="0" bIns="0" anchor="ctr" anchorCtr="0">
            <a:noAutofit/>
          </a:bodyPr>
          <a:lstStyle/>
          <a:p>
            <a:pPr lvl="0" algn="ctr"/>
            <a:r>
              <a:rPr lang="en-US" sz="2800" dirty="0" smtClean="0">
                <a:solidFill>
                  <a:srgbClr val="4A154B"/>
                </a:solidFill>
                <a:latin typeface="+mj-lt"/>
              </a:rPr>
              <a:t>The Second Opinion</a:t>
            </a:r>
            <a:br>
              <a:rPr lang="en-US" sz="2800" dirty="0" smtClean="0">
                <a:solidFill>
                  <a:srgbClr val="4A154B"/>
                </a:solidFill>
                <a:latin typeface="+mj-lt"/>
              </a:rPr>
            </a:br>
            <a:r>
              <a:rPr lang="en-US" sz="2800" dirty="0" smtClean="0">
                <a:solidFill>
                  <a:srgbClr val="4A154B"/>
                </a:solidFill>
                <a:latin typeface="+mj-lt"/>
              </a:rPr>
              <a:t>presents</a:t>
            </a:r>
            <a:br>
              <a:rPr lang="en-US" sz="2800" dirty="0" smtClean="0">
                <a:solidFill>
                  <a:srgbClr val="4A154B"/>
                </a:solidFill>
                <a:latin typeface="+mj-lt"/>
              </a:rPr>
            </a:br>
            <a:r>
              <a:rPr lang="en-US" sz="2800" dirty="0" smtClean="0">
                <a:solidFill>
                  <a:srgbClr val="4A154B"/>
                </a:solidFill>
                <a:latin typeface="+mj-lt"/>
              </a:rPr>
              <a:t> </a:t>
            </a:r>
            <a:r>
              <a:rPr lang="en-US" sz="2800" dirty="0" err="1" smtClean="0">
                <a:solidFill>
                  <a:srgbClr val="4A154B"/>
                </a:solidFill>
                <a:latin typeface="+mj-lt"/>
              </a:rPr>
              <a:t>vBoard</a:t>
            </a:r>
            <a:r>
              <a:rPr lang="en-US" sz="2800" dirty="0" smtClean="0">
                <a:solidFill>
                  <a:srgbClr val="4A154B"/>
                </a:solidFill>
                <a:latin typeface="+mj-lt"/>
              </a:rPr>
              <a:t> </a:t>
            </a:r>
            <a:br>
              <a:rPr lang="en-US" sz="2800" dirty="0" smtClean="0">
                <a:solidFill>
                  <a:srgbClr val="4A154B"/>
                </a:solidFill>
                <a:latin typeface="+mj-lt"/>
              </a:rPr>
            </a:br>
            <a:r>
              <a:rPr lang="en-US" sz="2800" dirty="0" smtClean="0">
                <a:solidFill>
                  <a:srgbClr val="4A154B"/>
                </a:solidFill>
                <a:latin typeface="+mj-lt"/>
              </a:rPr>
              <a:t>virtual </a:t>
            </a:r>
            <a:r>
              <a:rPr lang="en-US" sz="2800" dirty="0" smtClean="0">
                <a:solidFill>
                  <a:srgbClr val="4A154B"/>
                </a:solidFill>
                <a:latin typeface="+mj-lt"/>
              </a:rPr>
              <a:t>Advisory </a:t>
            </a:r>
            <a:r>
              <a:rPr lang="en-US" sz="2800" dirty="0" smtClean="0">
                <a:solidFill>
                  <a:srgbClr val="4A154B"/>
                </a:solidFill>
                <a:latin typeface="+mj-lt"/>
              </a:rPr>
              <a:t>Board </a:t>
            </a:r>
            <a:endParaRPr dirty="0">
              <a:solidFill>
                <a:srgbClr val="4A154B"/>
              </a:solidFill>
              <a:latin typeface="+mj-l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20"/>
        <p:cNvGrpSpPr/>
        <p:nvPr/>
      </p:nvGrpSpPr>
      <p:grpSpPr>
        <a:xfrm>
          <a:off x="0" y="0"/>
          <a:ext cx="0" cy="0"/>
          <a:chOff x="0" y="0"/>
          <a:chExt cx="0" cy="0"/>
        </a:xfrm>
      </p:grpSpPr>
      <p:sp>
        <p:nvSpPr>
          <p:cNvPr id="12" name="Rectangle 11"/>
          <p:cNvSpPr/>
          <p:nvPr/>
        </p:nvSpPr>
        <p:spPr>
          <a:xfrm>
            <a:off x="0" y="-10840"/>
            <a:ext cx="638106" cy="5143500"/>
          </a:xfrm>
          <a:prstGeom prst="rect">
            <a:avLst/>
          </a:prstGeom>
          <a:solidFill>
            <a:srgbClr val="4A154B"/>
          </a:solidFill>
          <a:ln>
            <a:solidFill>
              <a:srgbClr val="4A15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A154B"/>
              </a:solidFill>
            </a:endParaRPr>
          </a:p>
        </p:txBody>
      </p:sp>
      <p:sp>
        <p:nvSpPr>
          <p:cNvPr id="13" name="Rectangle 12"/>
          <p:cNvSpPr/>
          <p:nvPr/>
        </p:nvSpPr>
        <p:spPr>
          <a:xfrm>
            <a:off x="309186" y="670999"/>
            <a:ext cx="8195068" cy="638106"/>
          </a:xfrm>
          <a:prstGeom prst="rect">
            <a:avLst/>
          </a:prstGeom>
          <a:solidFill>
            <a:srgbClr val="511656"/>
          </a:solidFill>
          <a:ln>
            <a:solidFill>
              <a:srgbClr val="4A15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lowchart: Process 9"/>
          <p:cNvSpPr/>
          <p:nvPr/>
        </p:nvSpPr>
        <p:spPr>
          <a:xfrm>
            <a:off x="8504254" y="4489800"/>
            <a:ext cx="639744" cy="642860"/>
          </a:xfrm>
          <a:prstGeom prst="flowChartProcess">
            <a:avLst/>
          </a:prstGeom>
          <a:solidFill>
            <a:srgbClr val="4A154B"/>
          </a:solidFill>
          <a:ln>
            <a:solidFill>
              <a:srgbClr val="4A15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1" name="Google Shape;521;p14"/>
          <p:cNvSpPr txBox="1">
            <a:spLocks noGrp="1"/>
          </p:cNvSpPr>
          <p:nvPr>
            <p:ph type="title"/>
          </p:nvPr>
        </p:nvSpPr>
        <p:spPr>
          <a:xfrm>
            <a:off x="661100" y="664300"/>
            <a:ext cx="7535687" cy="653700"/>
          </a:xfrm>
          <a:prstGeom prst="rect">
            <a:avLst/>
          </a:prstGeom>
        </p:spPr>
        <p:txBody>
          <a:bodyPr spcFirstLastPara="1" wrap="square" lIns="0" tIns="0" rIns="0" bIns="0" anchor="ctr" anchorCtr="0">
            <a:noAutofit/>
          </a:bodyPr>
          <a:lstStyle/>
          <a:p>
            <a:pPr lvl="0"/>
            <a:r>
              <a:rPr lang="en-US" dirty="0" smtClean="0">
                <a:solidFill>
                  <a:srgbClr val="FFE41A"/>
                </a:solidFill>
              </a:rPr>
              <a:t>Roles and Responsibilities of the </a:t>
            </a:r>
            <a:r>
              <a:rPr lang="en-US" dirty="0">
                <a:solidFill>
                  <a:srgbClr val="FFE41A"/>
                </a:solidFill>
              </a:rPr>
              <a:t>Board of Directors</a:t>
            </a:r>
            <a:endParaRPr dirty="0">
              <a:solidFill>
                <a:srgbClr val="FFE41A"/>
              </a:solidFill>
            </a:endParaRPr>
          </a:p>
        </p:txBody>
      </p:sp>
      <p:sp>
        <p:nvSpPr>
          <p:cNvPr id="525" name="Google Shape;525;p14"/>
          <p:cNvSpPr txBox="1">
            <a:spLocks noGrp="1"/>
          </p:cNvSpPr>
          <p:nvPr>
            <p:ph type="sldNum" idx="12"/>
          </p:nvPr>
        </p:nvSpPr>
        <p:spPr>
          <a:xfrm>
            <a:off x="8504254" y="4489800"/>
            <a:ext cx="653700" cy="653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solidFill>
                  <a:srgbClr val="FFE41A"/>
                </a:solidFill>
              </a:rPr>
              <a:pPr marL="0" lvl="0" indent="0" algn="ctr" rtl="0">
                <a:spcBef>
                  <a:spcPts val="0"/>
                </a:spcBef>
                <a:spcAft>
                  <a:spcPts val="0"/>
                </a:spcAft>
                <a:buNone/>
              </a:pPr>
              <a:t>2</a:t>
            </a:fld>
            <a:endParaRPr dirty="0">
              <a:solidFill>
                <a:srgbClr val="FFE41A"/>
              </a:solidFill>
            </a:endParaRPr>
          </a:p>
        </p:txBody>
      </p:sp>
      <p:pic>
        <p:nvPicPr>
          <p:cNvPr id="8" name="Picture 7"/>
          <p:cNvPicPr>
            <a:picLocks noChangeAspect="1"/>
          </p:cNvPicPr>
          <p:nvPr/>
        </p:nvPicPr>
        <p:blipFill>
          <a:blip r:embed="rId3"/>
          <a:stretch>
            <a:fillRect/>
          </a:stretch>
        </p:blipFill>
        <p:spPr>
          <a:xfrm>
            <a:off x="8196787" y="-1111"/>
            <a:ext cx="947211" cy="947211"/>
          </a:xfrm>
          <a:prstGeom prst="rect">
            <a:avLst/>
          </a:prstGeom>
        </p:spPr>
      </p:pic>
      <p:pic>
        <p:nvPicPr>
          <p:cNvPr id="9" name="Picture 8"/>
          <p:cNvPicPr>
            <a:picLocks noChangeAspect="1"/>
          </p:cNvPicPr>
          <p:nvPr/>
        </p:nvPicPr>
        <p:blipFill>
          <a:blip r:embed="rId3"/>
          <a:stretch>
            <a:fillRect/>
          </a:stretch>
        </p:blipFill>
        <p:spPr>
          <a:xfrm>
            <a:off x="8096379" y="115628"/>
            <a:ext cx="923761" cy="923761"/>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11" name="Rectangle 10"/>
          <p:cNvSpPr/>
          <p:nvPr/>
        </p:nvSpPr>
        <p:spPr>
          <a:xfrm>
            <a:off x="8831104" y="1212081"/>
            <a:ext cx="312896" cy="104821"/>
          </a:xfrm>
          <a:prstGeom prst="rect">
            <a:avLst/>
          </a:prstGeom>
          <a:solidFill>
            <a:srgbClr val="FFE41A"/>
          </a:solidFill>
          <a:ln>
            <a:solidFill>
              <a:srgbClr val="FFE0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0" y="946100"/>
            <a:ext cx="197352" cy="117749"/>
          </a:xfrm>
          <a:prstGeom prst="rect">
            <a:avLst/>
          </a:prstGeom>
          <a:solidFill>
            <a:srgbClr val="FFE41A"/>
          </a:solidFill>
          <a:ln>
            <a:solidFill>
              <a:srgbClr val="FFE4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 y="670999"/>
            <a:ext cx="197353" cy="126869"/>
          </a:xfrm>
          <a:prstGeom prst="rect">
            <a:avLst/>
          </a:prstGeom>
          <a:solidFill>
            <a:srgbClr val="FFE41A"/>
          </a:solidFill>
          <a:ln>
            <a:solidFill>
              <a:srgbClr val="FFE4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Process 15"/>
          <p:cNvSpPr/>
          <p:nvPr/>
        </p:nvSpPr>
        <p:spPr>
          <a:xfrm>
            <a:off x="-1" y="1212082"/>
            <a:ext cx="197353" cy="97023"/>
          </a:xfrm>
          <a:prstGeom prst="flowChartProcess">
            <a:avLst/>
          </a:prstGeom>
          <a:solidFill>
            <a:srgbClr val="FFE41A"/>
          </a:solidFill>
          <a:ln>
            <a:solidFill>
              <a:srgbClr val="FFE4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938" name="AutoShape 2" descr="Roles of the board of directors | Download Scientific Diagra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pic>
        <p:nvPicPr>
          <p:cNvPr id="18" name="Picture 17" descr="BOD.png"/>
          <p:cNvPicPr>
            <a:picLocks noChangeAspect="1"/>
          </p:cNvPicPr>
          <p:nvPr/>
        </p:nvPicPr>
        <p:blipFill>
          <a:blip r:embed="rId4"/>
          <a:stretch>
            <a:fillRect/>
          </a:stretch>
        </p:blipFill>
        <p:spPr>
          <a:xfrm>
            <a:off x="991297" y="1690687"/>
            <a:ext cx="5181600" cy="1762125"/>
          </a:xfrm>
          <a:prstGeom prst="rect">
            <a:avLst/>
          </a:prstGeom>
          <a:blipFill>
            <a:blip r:embed="rId5"/>
            <a:tile tx="0" ty="0" sx="100000" sy="100000" flip="none" algn="tl"/>
          </a:blipFill>
        </p:spPr>
      </p:pic>
      <p:sp>
        <p:nvSpPr>
          <p:cNvPr id="19" name="Right Arrow 18"/>
          <p:cNvSpPr/>
          <p:nvPr/>
        </p:nvSpPr>
        <p:spPr>
          <a:xfrm>
            <a:off x="6262238" y="2078182"/>
            <a:ext cx="762018" cy="48490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Right Arrow 19"/>
          <p:cNvSpPr/>
          <p:nvPr/>
        </p:nvSpPr>
        <p:spPr>
          <a:xfrm>
            <a:off x="6234522" y="2881767"/>
            <a:ext cx="831293" cy="48490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Oval 20"/>
          <p:cNvSpPr/>
          <p:nvPr/>
        </p:nvSpPr>
        <p:spPr>
          <a:xfrm>
            <a:off x="7079658" y="1745668"/>
            <a:ext cx="1814945" cy="109450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solidFill>
                  <a:schemeClr val="tx1"/>
                </a:solidFill>
              </a:rPr>
              <a:t>OUTSIDE DIRECTORS</a:t>
            </a:r>
            <a:endParaRPr lang="en-IN" dirty="0">
              <a:solidFill>
                <a:schemeClr val="tx1"/>
              </a:solidFill>
            </a:endParaRPr>
          </a:p>
        </p:txBody>
      </p:sp>
      <p:sp>
        <p:nvSpPr>
          <p:cNvPr id="22" name="Oval 21"/>
          <p:cNvSpPr/>
          <p:nvPr/>
        </p:nvSpPr>
        <p:spPr>
          <a:xfrm>
            <a:off x="7135073" y="2632383"/>
            <a:ext cx="1814945" cy="1094509"/>
          </a:xfrm>
          <a:prstGeom prst="ellipse">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solidFill>
                  <a:schemeClr val="tx1"/>
                </a:solidFill>
              </a:rPr>
              <a:t>INSIDE DIRECTORS</a:t>
            </a:r>
            <a:endParaRPr lang="en-IN" dirty="0">
              <a:solidFill>
                <a:schemeClr val="tx1"/>
              </a:solidFill>
            </a:endParaRPr>
          </a:p>
        </p:txBody>
      </p:sp>
    </p:spTree>
    <p:extLst>
      <p:ext uri="{BB962C8B-B14F-4D97-AF65-F5344CB8AC3E}">
        <p14:creationId xmlns:p14="http://schemas.microsoft.com/office/powerpoint/2010/main" xmlns="" val="10137695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20"/>
        <p:cNvGrpSpPr/>
        <p:nvPr/>
      </p:nvGrpSpPr>
      <p:grpSpPr>
        <a:xfrm>
          <a:off x="0" y="0"/>
          <a:ext cx="0" cy="0"/>
          <a:chOff x="0" y="0"/>
          <a:chExt cx="0" cy="0"/>
        </a:xfrm>
      </p:grpSpPr>
      <p:sp>
        <p:nvSpPr>
          <p:cNvPr id="11" name="Rectangle 10"/>
          <p:cNvSpPr/>
          <p:nvPr/>
        </p:nvSpPr>
        <p:spPr>
          <a:xfrm>
            <a:off x="0" y="-10840"/>
            <a:ext cx="638106" cy="5143500"/>
          </a:xfrm>
          <a:prstGeom prst="rect">
            <a:avLst/>
          </a:prstGeom>
          <a:solidFill>
            <a:srgbClr val="4A154B"/>
          </a:solidFill>
          <a:ln>
            <a:solidFill>
              <a:srgbClr val="4A15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A154B"/>
              </a:solidFill>
            </a:endParaRPr>
          </a:p>
        </p:txBody>
      </p:sp>
      <p:sp>
        <p:nvSpPr>
          <p:cNvPr id="12" name="Flowchart: Process 11"/>
          <p:cNvSpPr/>
          <p:nvPr/>
        </p:nvSpPr>
        <p:spPr>
          <a:xfrm>
            <a:off x="315764" y="664300"/>
            <a:ext cx="8188490" cy="653700"/>
          </a:xfrm>
          <a:prstGeom prst="flowChartProcess">
            <a:avLst/>
          </a:prstGeom>
          <a:solidFill>
            <a:srgbClr val="511656"/>
          </a:solidFill>
          <a:ln>
            <a:solidFill>
              <a:srgbClr val="4A15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0" y="946100"/>
            <a:ext cx="197352" cy="117749"/>
          </a:xfrm>
          <a:prstGeom prst="rect">
            <a:avLst/>
          </a:prstGeom>
          <a:solidFill>
            <a:srgbClr val="FFE41A"/>
          </a:solidFill>
          <a:ln>
            <a:solidFill>
              <a:srgbClr val="FFE4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 y="670999"/>
            <a:ext cx="197353" cy="126869"/>
          </a:xfrm>
          <a:prstGeom prst="rect">
            <a:avLst/>
          </a:prstGeom>
          <a:solidFill>
            <a:srgbClr val="FFE41A"/>
          </a:solidFill>
          <a:ln>
            <a:solidFill>
              <a:srgbClr val="FFE4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lowchart: Process 14"/>
          <p:cNvSpPr/>
          <p:nvPr/>
        </p:nvSpPr>
        <p:spPr>
          <a:xfrm>
            <a:off x="-1" y="1212082"/>
            <a:ext cx="197353" cy="97023"/>
          </a:xfrm>
          <a:prstGeom prst="flowChartProcess">
            <a:avLst/>
          </a:prstGeom>
          <a:solidFill>
            <a:srgbClr val="FFE41A"/>
          </a:solidFill>
          <a:ln>
            <a:solidFill>
              <a:srgbClr val="FFE4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lowchart: Process 9"/>
          <p:cNvSpPr/>
          <p:nvPr/>
        </p:nvSpPr>
        <p:spPr>
          <a:xfrm>
            <a:off x="8504254" y="4489800"/>
            <a:ext cx="639744" cy="642860"/>
          </a:xfrm>
          <a:prstGeom prst="flowChartProcess">
            <a:avLst/>
          </a:prstGeom>
          <a:solidFill>
            <a:srgbClr val="4A154B"/>
          </a:solidFill>
          <a:ln>
            <a:solidFill>
              <a:srgbClr val="4A15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lowchart: Process 6"/>
          <p:cNvSpPr/>
          <p:nvPr/>
        </p:nvSpPr>
        <p:spPr>
          <a:xfrm>
            <a:off x="315764" y="664300"/>
            <a:ext cx="8188490" cy="653700"/>
          </a:xfrm>
          <a:prstGeom prst="flowChartProcess">
            <a:avLst/>
          </a:prstGeom>
          <a:solidFill>
            <a:srgbClr val="511656"/>
          </a:solidFill>
          <a:ln>
            <a:solidFill>
              <a:srgbClr val="4A15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1" name="Google Shape;521;p14"/>
          <p:cNvSpPr txBox="1">
            <a:spLocks noGrp="1"/>
          </p:cNvSpPr>
          <p:nvPr>
            <p:ph type="title"/>
          </p:nvPr>
        </p:nvSpPr>
        <p:spPr>
          <a:xfrm>
            <a:off x="661100" y="664300"/>
            <a:ext cx="7535687" cy="6537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dirty="0" smtClean="0">
                <a:solidFill>
                  <a:srgbClr val="FFE41A"/>
                </a:solidFill>
              </a:rPr>
              <a:t>Understanding the Board of Directors </a:t>
            </a:r>
            <a:endParaRPr dirty="0">
              <a:solidFill>
                <a:srgbClr val="FFE41A"/>
              </a:solidFill>
            </a:endParaRPr>
          </a:p>
        </p:txBody>
      </p:sp>
      <p:sp>
        <p:nvSpPr>
          <p:cNvPr id="523" name="Google Shape;523;p14"/>
          <p:cNvSpPr txBox="1">
            <a:spLocks noGrp="1"/>
          </p:cNvSpPr>
          <p:nvPr>
            <p:ph type="body" idx="1"/>
          </p:nvPr>
        </p:nvSpPr>
        <p:spPr>
          <a:xfrm>
            <a:off x="1032812" y="1416677"/>
            <a:ext cx="7708265" cy="2920817"/>
          </a:xfrm>
          <a:prstGeom prst="rect">
            <a:avLst/>
          </a:prstGeom>
        </p:spPr>
        <p:txBody>
          <a:bodyPr spcFirstLastPara="1" wrap="square" lIns="0" tIns="0" rIns="0" bIns="0" anchor="t" anchorCtr="0">
            <a:noAutofit/>
          </a:bodyPr>
          <a:lstStyle/>
          <a:p>
            <a:pPr marL="0" lvl="0" indent="0">
              <a:buClr>
                <a:schemeClr val="dk1"/>
              </a:buClr>
              <a:buSzPts val="1100"/>
              <a:buNone/>
            </a:pPr>
            <a:r>
              <a:rPr lang="en-US" sz="1400" dirty="0">
                <a:solidFill>
                  <a:schemeClr val="tx1"/>
                </a:solidFill>
                <a:latin typeface="+mj-lt"/>
                <a:ea typeface="Roboto" panose="020B0604020202020204" charset="0"/>
              </a:rPr>
              <a:t>A </a:t>
            </a:r>
            <a:r>
              <a:rPr lang="en-US" sz="1400" b="1" dirty="0">
                <a:solidFill>
                  <a:schemeClr val="tx1"/>
                </a:solidFill>
                <a:latin typeface="+mj-lt"/>
                <a:ea typeface="Roboto" panose="020B0604020202020204" charset="0"/>
              </a:rPr>
              <a:t>board of directors</a:t>
            </a:r>
            <a:r>
              <a:rPr lang="en-US" sz="1400" dirty="0">
                <a:solidFill>
                  <a:schemeClr val="tx1"/>
                </a:solidFill>
                <a:latin typeface="+mj-lt"/>
                <a:ea typeface="Roboto" panose="020B0604020202020204" charset="0"/>
              </a:rPr>
              <a:t> (commonly referred simply as </a:t>
            </a:r>
            <a:r>
              <a:rPr lang="en-US" sz="1400" b="1" dirty="0">
                <a:solidFill>
                  <a:schemeClr val="tx1"/>
                </a:solidFill>
                <a:latin typeface="+mj-lt"/>
                <a:ea typeface="Roboto" panose="020B0604020202020204" charset="0"/>
              </a:rPr>
              <a:t>the board</a:t>
            </a:r>
            <a:r>
              <a:rPr lang="en-US" sz="1400" dirty="0">
                <a:solidFill>
                  <a:schemeClr val="tx1"/>
                </a:solidFill>
                <a:latin typeface="+mj-lt"/>
                <a:ea typeface="Roboto" panose="020B0604020202020204" charset="0"/>
              </a:rPr>
              <a:t>) is an executive committee that jointly supervise the activities of an organization, which can be either a for-profit or a nonprofit </a:t>
            </a:r>
            <a:r>
              <a:rPr lang="en-US" sz="1400" dirty="0" smtClean="0">
                <a:solidFill>
                  <a:schemeClr val="tx1"/>
                </a:solidFill>
                <a:latin typeface="+mj-lt"/>
                <a:ea typeface="Roboto" panose="020B0604020202020204" charset="0"/>
              </a:rPr>
              <a:t>organization. </a:t>
            </a:r>
          </a:p>
          <a:p>
            <a:pPr marL="0" lvl="0" indent="0">
              <a:buClr>
                <a:schemeClr val="dk1"/>
              </a:buClr>
              <a:buSzPts val="1100"/>
              <a:buNone/>
            </a:pPr>
            <a:r>
              <a:rPr lang="en-US" sz="1400" dirty="0" smtClean="0">
                <a:solidFill>
                  <a:schemeClr val="tx1"/>
                </a:solidFill>
                <a:latin typeface="+mj-lt"/>
                <a:ea typeface="Roboto" panose="020B0604020202020204" charset="0"/>
              </a:rPr>
              <a:t>It is </a:t>
            </a:r>
            <a:r>
              <a:rPr lang="en-US" sz="1400" dirty="0">
                <a:solidFill>
                  <a:schemeClr val="tx1"/>
                </a:solidFill>
                <a:latin typeface="+mj-lt"/>
                <a:ea typeface="Roboto" panose="020B0604020202020204" charset="0"/>
              </a:rPr>
              <a:t>a group of officials who the shareholders of a firm </a:t>
            </a:r>
            <a:r>
              <a:rPr lang="en-US" sz="1400" dirty="0" smtClean="0">
                <a:solidFill>
                  <a:schemeClr val="tx1"/>
                </a:solidFill>
                <a:latin typeface="+mj-lt"/>
                <a:ea typeface="Roboto" panose="020B0604020202020204" charset="0"/>
              </a:rPr>
              <a:t>elect,</a:t>
            </a:r>
            <a:r>
              <a:rPr lang="en-US" sz="1400" dirty="0">
                <a:solidFill>
                  <a:schemeClr val="tx1"/>
                </a:solidFill>
                <a:latin typeface="+mj-lt"/>
                <a:ea typeface="Roboto" panose="020B0604020202020204" charset="0"/>
              </a:rPr>
              <a:t> </a:t>
            </a:r>
            <a:r>
              <a:rPr lang="en-US" sz="1400" dirty="0" smtClean="0">
                <a:solidFill>
                  <a:schemeClr val="tx1"/>
                </a:solidFill>
                <a:latin typeface="+mj-lt"/>
                <a:ea typeface="Roboto" panose="020B0604020202020204" charset="0"/>
              </a:rPr>
              <a:t>As </a:t>
            </a:r>
            <a:r>
              <a:rPr lang="en-US" sz="1400" dirty="0">
                <a:solidFill>
                  <a:schemeClr val="tx1"/>
                </a:solidFill>
                <a:latin typeface="+mj-lt"/>
                <a:ea typeface="Roboto" panose="020B0604020202020204" charset="0"/>
              </a:rPr>
              <a:t>such, the board needs to ensure organizational efficiency to allow profit maximization, which will add to the shareholders’ wealth</a:t>
            </a:r>
            <a:r>
              <a:rPr lang="en-US" sz="1400" dirty="0" smtClean="0">
                <a:solidFill>
                  <a:schemeClr val="tx1"/>
                </a:solidFill>
                <a:latin typeface="+mj-lt"/>
                <a:ea typeface="Roboto" panose="020B0604020202020204" charset="0"/>
              </a:rPr>
              <a:t>.</a:t>
            </a:r>
          </a:p>
          <a:p>
            <a:pPr marL="0" lvl="0" indent="0">
              <a:buClr>
                <a:schemeClr val="dk1"/>
              </a:buClr>
              <a:buSzPts val="1100"/>
              <a:buNone/>
            </a:pPr>
            <a:r>
              <a:rPr lang="en-US" sz="1400" dirty="0">
                <a:solidFill>
                  <a:schemeClr val="tx1"/>
                </a:solidFill>
                <a:latin typeface="+mj-lt"/>
              </a:rPr>
              <a:t>In general, the board makes decisions as a </a:t>
            </a:r>
            <a:r>
              <a:rPr lang="en-US" sz="1400" dirty="0" smtClean="0">
                <a:solidFill>
                  <a:schemeClr val="tx1"/>
                </a:solidFill>
                <a:latin typeface="+mj-lt"/>
              </a:rPr>
              <a:t>fiduciary</a:t>
            </a:r>
            <a:r>
              <a:rPr lang="en-US" sz="1400" dirty="0">
                <a:solidFill>
                  <a:schemeClr val="tx1"/>
                </a:solidFill>
                <a:latin typeface="+mj-lt"/>
              </a:rPr>
              <a:t> on behalf of shareholders. Issues that fall under a board's purview include the hiring and firing of senior executives, dividend policies, options policies, and executive compensation. </a:t>
            </a:r>
            <a:endParaRPr lang="en-US" sz="1400" dirty="0" smtClean="0">
              <a:solidFill>
                <a:schemeClr val="tx1"/>
              </a:solidFill>
              <a:latin typeface="+mj-lt"/>
            </a:endParaRPr>
          </a:p>
          <a:p>
            <a:pPr marL="0" lvl="0" indent="0">
              <a:buClr>
                <a:schemeClr val="dk1"/>
              </a:buClr>
              <a:buSzPts val="1100"/>
              <a:buNone/>
            </a:pPr>
            <a:r>
              <a:rPr lang="en-US" sz="1400" dirty="0" smtClean="0">
                <a:solidFill>
                  <a:schemeClr val="tx1"/>
                </a:solidFill>
                <a:latin typeface="+mj-lt"/>
              </a:rPr>
              <a:t>In </a:t>
            </a:r>
            <a:r>
              <a:rPr lang="en-US" sz="1400" dirty="0">
                <a:solidFill>
                  <a:schemeClr val="tx1"/>
                </a:solidFill>
                <a:latin typeface="+mj-lt"/>
              </a:rPr>
              <a:t>addition to those duties, a board of directors is responsible for helping a corporation set broad goals, supporting executive responsibilities, and ensuring the company has adequate, well-managed resources at its </a:t>
            </a:r>
            <a:r>
              <a:rPr lang="en-US" sz="1400" dirty="0">
                <a:solidFill>
                  <a:srgbClr val="111111"/>
                </a:solidFill>
                <a:latin typeface="+mj-lt"/>
              </a:rPr>
              <a:t>disposal.</a:t>
            </a:r>
            <a:endParaRPr lang="en-US" sz="1400" dirty="0" smtClean="0">
              <a:latin typeface="+mj-lt"/>
              <a:ea typeface="Roboto" panose="020B0604020202020204" charset="0"/>
            </a:endParaRPr>
          </a:p>
          <a:p>
            <a:pPr marL="0" lvl="0" indent="0">
              <a:buClr>
                <a:schemeClr val="dk1"/>
              </a:buClr>
              <a:buSzPts val="1100"/>
              <a:buNone/>
            </a:pPr>
            <a:endParaRPr sz="1600" dirty="0"/>
          </a:p>
        </p:txBody>
      </p:sp>
      <p:sp>
        <p:nvSpPr>
          <p:cNvPr id="525" name="Google Shape;525;p14"/>
          <p:cNvSpPr txBox="1">
            <a:spLocks noGrp="1"/>
          </p:cNvSpPr>
          <p:nvPr>
            <p:ph type="sldNum" idx="12"/>
          </p:nvPr>
        </p:nvSpPr>
        <p:spPr>
          <a:xfrm>
            <a:off x="8504254" y="4489800"/>
            <a:ext cx="653700" cy="653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solidFill>
                  <a:srgbClr val="FFE41A"/>
                </a:solidFill>
              </a:rPr>
              <a:pPr marL="0" lvl="0" indent="0" algn="ctr" rtl="0">
                <a:spcBef>
                  <a:spcPts val="0"/>
                </a:spcBef>
                <a:spcAft>
                  <a:spcPts val="0"/>
                </a:spcAft>
                <a:buNone/>
              </a:pPr>
              <a:t>3</a:t>
            </a:fld>
            <a:endParaRPr dirty="0">
              <a:solidFill>
                <a:srgbClr val="FFE41A"/>
              </a:solidFill>
            </a:endParaRPr>
          </a:p>
        </p:txBody>
      </p:sp>
      <p:pic>
        <p:nvPicPr>
          <p:cNvPr id="8" name="Picture 7"/>
          <p:cNvPicPr>
            <a:picLocks noChangeAspect="1"/>
          </p:cNvPicPr>
          <p:nvPr/>
        </p:nvPicPr>
        <p:blipFill>
          <a:blip r:embed="rId3"/>
          <a:stretch>
            <a:fillRect/>
          </a:stretch>
        </p:blipFill>
        <p:spPr>
          <a:xfrm>
            <a:off x="8196787" y="-1111"/>
            <a:ext cx="947211" cy="947211"/>
          </a:xfrm>
          <a:prstGeom prst="rect">
            <a:avLst/>
          </a:prstGeom>
        </p:spPr>
      </p:pic>
      <p:pic>
        <p:nvPicPr>
          <p:cNvPr id="9" name="Picture 8"/>
          <p:cNvPicPr>
            <a:picLocks noChangeAspect="1"/>
          </p:cNvPicPr>
          <p:nvPr/>
        </p:nvPicPr>
        <p:blipFill>
          <a:blip r:embed="rId3"/>
          <a:stretch>
            <a:fillRect/>
          </a:stretch>
        </p:blipFill>
        <p:spPr>
          <a:xfrm>
            <a:off x="8096379" y="115628"/>
            <a:ext cx="923761" cy="923761"/>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16" name="Rectangle 15"/>
          <p:cNvSpPr/>
          <p:nvPr/>
        </p:nvSpPr>
        <p:spPr>
          <a:xfrm>
            <a:off x="8831104" y="1212081"/>
            <a:ext cx="312896" cy="104821"/>
          </a:xfrm>
          <a:prstGeom prst="rect">
            <a:avLst/>
          </a:prstGeom>
          <a:solidFill>
            <a:srgbClr val="FFE41A"/>
          </a:solidFill>
          <a:ln>
            <a:solidFill>
              <a:srgbClr val="FFE0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20"/>
        <p:cNvGrpSpPr/>
        <p:nvPr/>
      </p:nvGrpSpPr>
      <p:grpSpPr>
        <a:xfrm>
          <a:off x="0" y="0"/>
          <a:ext cx="0" cy="0"/>
          <a:chOff x="0" y="0"/>
          <a:chExt cx="0" cy="0"/>
        </a:xfrm>
      </p:grpSpPr>
      <p:sp>
        <p:nvSpPr>
          <p:cNvPr id="11" name="Rectangle 10"/>
          <p:cNvSpPr/>
          <p:nvPr/>
        </p:nvSpPr>
        <p:spPr>
          <a:xfrm>
            <a:off x="0" y="-10840"/>
            <a:ext cx="638106" cy="5143500"/>
          </a:xfrm>
          <a:prstGeom prst="rect">
            <a:avLst/>
          </a:prstGeom>
          <a:solidFill>
            <a:srgbClr val="4A154B"/>
          </a:solidFill>
          <a:ln>
            <a:solidFill>
              <a:srgbClr val="4A15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A154B"/>
              </a:solidFill>
            </a:endParaRPr>
          </a:p>
        </p:txBody>
      </p:sp>
      <p:sp>
        <p:nvSpPr>
          <p:cNvPr id="10" name="Flowchart: Process 9"/>
          <p:cNvSpPr/>
          <p:nvPr/>
        </p:nvSpPr>
        <p:spPr>
          <a:xfrm>
            <a:off x="8504254" y="4489800"/>
            <a:ext cx="639744" cy="642860"/>
          </a:xfrm>
          <a:prstGeom prst="flowChartProcess">
            <a:avLst/>
          </a:prstGeom>
          <a:solidFill>
            <a:srgbClr val="4A154B"/>
          </a:solidFill>
          <a:ln>
            <a:solidFill>
              <a:srgbClr val="4A15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lowchart: Process 1"/>
          <p:cNvSpPr/>
          <p:nvPr/>
        </p:nvSpPr>
        <p:spPr>
          <a:xfrm>
            <a:off x="315764" y="664300"/>
            <a:ext cx="8188490" cy="653700"/>
          </a:xfrm>
          <a:prstGeom prst="flowChartProcess">
            <a:avLst/>
          </a:prstGeom>
          <a:solidFill>
            <a:srgbClr val="511656"/>
          </a:solidFill>
          <a:ln>
            <a:solidFill>
              <a:srgbClr val="4A15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1" name="Google Shape;521;p14"/>
          <p:cNvSpPr txBox="1">
            <a:spLocks noGrp="1"/>
          </p:cNvSpPr>
          <p:nvPr>
            <p:ph type="title"/>
          </p:nvPr>
        </p:nvSpPr>
        <p:spPr>
          <a:xfrm>
            <a:off x="661100" y="664300"/>
            <a:ext cx="7535687" cy="6537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dirty="0" smtClean="0">
                <a:solidFill>
                  <a:srgbClr val="FFE41A"/>
                </a:solidFill>
              </a:rPr>
              <a:t>Inside Directors </a:t>
            </a:r>
            <a:endParaRPr dirty="0">
              <a:solidFill>
                <a:srgbClr val="FFE41A"/>
              </a:solidFill>
            </a:endParaRPr>
          </a:p>
        </p:txBody>
      </p:sp>
      <p:sp>
        <p:nvSpPr>
          <p:cNvPr id="523" name="Google Shape;523;p14"/>
          <p:cNvSpPr txBox="1">
            <a:spLocks noGrp="1"/>
          </p:cNvSpPr>
          <p:nvPr>
            <p:ph type="body" idx="1"/>
          </p:nvPr>
        </p:nvSpPr>
        <p:spPr>
          <a:xfrm>
            <a:off x="795989" y="1374890"/>
            <a:ext cx="7708265" cy="2920817"/>
          </a:xfrm>
          <a:prstGeom prst="rect">
            <a:avLst/>
          </a:prstGeom>
        </p:spPr>
        <p:txBody>
          <a:bodyPr spcFirstLastPara="1" wrap="square" lIns="0" tIns="0" rIns="0" bIns="0" anchor="t" anchorCtr="0">
            <a:noAutofit/>
          </a:bodyPr>
          <a:lstStyle/>
          <a:p>
            <a:pPr marL="101600" indent="0" algn="just">
              <a:buNone/>
            </a:pPr>
            <a:r>
              <a:rPr lang="en-IN" sz="1400" dirty="0" smtClean="0">
                <a:latin typeface="Arial" pitchFamily="34" charset="0"/>
                <a:cs typeface="Arial" pitchFamily="34" charset="0"/>
              </a:rPr>
              <a:t>An </a:t>
            </a:r>
            <a:r>
              <a:rPr lang="en-IN" sz="1400" dirty="0" smtClean="0">
                <a:latin typeface="Arial" pitchFamily="34" charset="0"/>
                <a:cs typeface="Arial" pitchFamily="34" charset="0"/>
              </a:rPr>
              <a:t>inside director is a </a:t>
            </a:r>
            <a:r>
              <a:rPr lang="en-IN" sz="1400" b="1" dirty="0" smtClean="0">
                <a:latin typeface="Arial" pitchFamily="34" charset="0"/>
                <a:cs typeface="Arial" pitchFamily="34" charset="0"/>
              </a:rPr>
              <a:t>board member</a:t>
            </a:r>
            <a:r>
              <a:rPr lang="en-IN" sz="1400" dirty="0" smtClean="0">
                <a:latin typeface="Arial" pitchFamily="34" charset="0"/>
                <a:cs typeface="Arial" pitchFamily="34" charset="0"/>
              </a:rPr>
              <a:t> who is an employee, officer, or direct stakeholder in the </a:t>
            </a:r>
            <a:r>
              <a:rPr lang="en-IN" sz="1400" dirty="0" smtClean="0">
                <a:latin typeface="Arial" pitchFamily="34" charset="0"/>
                <a:cs typeface="Arial" pitchFamily="34" charset="0"/>
              </a:rPr>
              <a:t>company</a:t>
            </a:r>
            <a:r>
              <a:rPr lang="en-US" sz="1400" dirty="0" smtClean="0">
                <a:solidFill>
                  <a:schemeClr val="tx1"/>
                </a:solidFill>
                <a:latin typeface="Arial" pitchFamily="34" charset="0"/>
                <a:cs typeface="Arial" pitchFamily="34" charset="0"/>
              </a:rPr>
              <a:t> or</a:t>
            </a:r>
            <a:r>
              <a:rPr lang="en-US" sz="1400" dirty="0" smtClean="0">
                <a:solidFill>
                  <a:schemeClr val="tx1"/>
                </a:solidFill>
                <a:latin typeface="Arial" panose="020B0604020202020204" pitchFamily="34" charset="0"/>
              </a:rPr>
              <a:t> </a:t>
            </a:r>
            <a:r>
              <a:rPr lang="en-US" sz="1400" dirty="0">
                <a:solidFill>
                  <a:schemeClr val="tx1"/>
                </a:solidFill>
                <a:latin typeface="Arial" panose="020B0604020202020204" pitchFamily="34" charset="0"/>
              </a:rPr>
              <a:t>someone similarly connected to the organization. Inside directors represent the interests of the entity's stakeholders, and often have special knowledge of its inner workings, its financial or market position, and so on.</a:t>
            </a:r>
          </a:p>
          <a:p>
            <a:pPr marL="101600" indent="0" algn="just">
              <a:buNone/>
            </a:pPr>
            <a:r>
              <a:rPr lang="en-US" sz="1400" dirty="0">
                <a:solidFill>
                  <a:schemeClr val="tx1"/>
                </a:solidFill>
                <a:latin typeface="Arial" panose="020B0604020202020204" pitchFamily="34" charset="0"/>
              </a:rPr>
              <a:t>Typical inside directors are:</a:t>
            </a:r>
          </a:p>
          <a:p>
            <a:pPr algn="just">
              <a:buFont typeface="Arial" panose="020B0604020202020204" pitchFamily="34" charset="0"/>
              <a:buChar char="•"/>
            </a:pPr>
            <a:r>
              <a:rPr lang="en-US" sz="1400" dirty="0">
                <a:solidFill>
                  <a:schemeClr val="tx1"/>
                </a:solidFill>
                <a:latin typeface="Arial" panose="020B0604020202020204" pitchFamily="34" charset="0"/>
              </a:rPr>
              <a:t>A chief executive officer (CEO) who may also be chairman of the board</a:t>
            </a:r>
          </a:p>
          <a:p>
            <a:pPr algn="just">
              <a:buFont typeface="Arial" panose="020B0604020202020204" pitchFamily="34" charset="0"/>
              <a:buChar char="•"/>
            </a:pPr>
            <a:r>
              <a:rPr lang="en-US" sz="1400" dirty="0">
                <a:solidFill>
                  <a:schemeClr val="tx1"/>
                </a:solidFill>
                <a:latin typeface="Arial" panose="020B0604020202020204" pitchFamily="34" charset="0"/>
              </a:rPr>
              <a:t>Other executives of the organization, such as its chief financial officer (CFO) or executive vice president</a:t>
            </a:r>
          </a:p>
          <a:p>
            <a:pPr algn="just">
              <a:buFont typeface="Arial" panose="020B0604020202020204" pitchFamily="34" charset="0"/>
              <a:buChar char="•"/>
            </a:pPr>
            <a:r>
              <a:rPr lang="en-US" sz="1400" dirty="0">
                <a:solidFill>
                  <a:schemeClr val="tx1"/>
                </a:solidFill>
                <a:latin typeface="Arial" panose="020B0604020202020204" pitchFamily="34" charset="0"/>
              </a:rPr>
              <a:t>Large shareholders </a:t>
            </a:r>
            <a:r>
              <a:rPr lang="en-US" sz="1400" dirty="0" smtClean="0">
                <a:solidFill>
                  <a:schemeClr val="tx1"/>
                </a:solidFill>
                <a:latin typeface="Arial" panose="020B0604020202020204" pitchFamily="34" charset="0"/>
              </a:rPr>
              <a:t>or representatives </a:t>
            </a:r>
            <a:r>
              <a:rPr lang="en-US" sz="1400" dirty="0">
                <a:solidFill>
                  <a:schemeClr val="tx1"/>
                </a:solidFill>
                <a:latin typeface="Arial" panose="020B0604020202020204" pitchFamily="34" charset="0"/>
              </a:rPr>
              <a:t>of other stakeholders such as labor unions, major lenders, or members of the community in which the organization is located</a:t>
            </a:r>
          </a:p>
          <a:p>
            <a:pPr marL="0" lvl="0" indent="0">
              <a:buClr>
                <a:schemeClr val="dk1"/>
              </a:buClr>
              <a:buSzPts val="1100"/>
              <a:buNone/>
            </a:pPr>
            <a:endParaRPr sz="1600" dirty="0"/>
          </a:p>
        </p:txBody>
      </p:sp>
      <p:sp>
        <p:nvSpPr>
          <p:cNvPr id="525" name="Google Shape;525;p14"/>
          <p:cNvSpPr txBox="1">
            <a:spLocks noGrp="1"/>
          </p:cNvSpPr>
          <p:nvPr>
            <p:ph type="sldNum" idx="12"/>
          </p:nvPr>
        </p:nvSpPr>
        <p:spPr>
          <a:xfrm>
            <a:off x="8504254" y="4489800"/>
            <a:ext cx="653700" cy="653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solidFill>
                  <a:srgbClr val="FFE41A"/>
                </a:solidFill>
              </a:rPr>
              <a:pPr marL="0" lvl="0" indent="0" algn="ctr" rtl="0">
                <a:spcBef>
                  <a:spcPts val="0"/>
                </a:spcBef>
                <a:spcAft>
                  <a:spcPts val="0"/>
                </a:spcAft>
                <a:buNone/>
              </a:pPr>
              <a:t>4</a:t>
            </a:fld>
            <a:endParaRPr dirty="0">
              <a:solidFill>
                <a:srgbClr val="FFE41A"/>
              </a:solidFill>
            </a:endParaRPr>
          </a:p>
        </p:txBody>
      </p:sp>
      <p:pic>
        <p:nvPicPr>
          <p:cNvPr id="8" name="Picture 7"/>
          <p:cNvPicPr>
            <a:picLocks noChangeAspect="1"/>
          </p:cNvPicPr>
          <p:nvPr/>
        </p:nvPicPr>
        <p:blipFill>
          <a:blip r:embed="rId3"/>
          <a:stretch>
            <a:fillRect/>
          </a:stretch>
        </p:blipFill>
        <p:spPr>
          <a:xfrm>
            <a:off x="8196787" y="-1111"/>
            <a:ext cx="947211" cy="947211"/>
          </a:xfrm>
          <a:prstGeom prst="rect">
            <a:avLst/>
          </a:prstGeom>
        </p:spPr>
      </p:pic>
      <p:pic>
        <p:nvPicPr>
          <p:cNvPr id="9" name="Picture 8"/>
          <p:cNvPicPr>
            <a:picLocks noChangeAspect="1"/>
          </p:cNvPicPr>
          <p:nvPr/>
        </p:nvPicPr>
        <p:blipFill>
          <a:blip r:embed="rId3"/>
          <a:stretch>
            <a:fillRect/>
          </a:stretch>
        </p:blipFill>
        <p:spPr>
          <a:xfrm>
            <a:off x="8096379" y="115628"/>
            <a:ext cx="923761" cy="923761"/>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15" name="Rectangle 14"/>
          <p:cNvSpPr/>
          <p:nvPr/>
        </p:nvSpPr>
        <p:spPr>
          <a:xfrm>
            <a:off x="0" y="946100"/>
            <a:ext cx="197352" cy="117749"/>
          </a:xfrm>
          <a:prstGeom prst="rect">
            <a:avLst/>
          </a:prstGeom>
          <a:solidFill>
            <a:srgbClr val="FFE41A"/>
          </a:solidFill>
          <a:ln>
            <a:solidFill>
              <a:srgbClr val="FFE4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 y="670999"/>
            <a:ext cx="197353" cy="126869"/>
          </a:xfrm>
          <a:prstGeom prst="rect">
            <a:avLst/>
          </a:prstGeom>
          <a:solidFill>
            <a:srgbClr val="FFE41A"/>
          </a:solidFill>
          <a:ln>
            <a:solidFill>
              <a:srgbClr val="FFE4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lowchart: Process 16"/>
          <p:cNvSpPr/>
          <p:nvPr/>
        </p:nvSpPr>
        <p:spPr>
          <a:xfrm>
            <a:off x="-1" y="1212082"/>
            <a:ext cx="197353" cy="97023"/>
          </a:xfrm>
          <a:prstGeom prst="flowChartProcess">
            <a:avLst/>
          </a:prstGeom>
          <a:solidFill>
            <a:srgbClr val="FFE41A"/>
          </a:solidFill>
          <a:ln>
            <a:solidFill>
              <a:srgbClr val="FFE4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8831104" y="1212081"/>
            <a:ext cx="312896" cy="104821"/>
          </a:xfrm>
          <a:prstGeom prst="rect">
            <a:avLst/>
          </a:prstGeom>
          <a:solidFill>
            <a:srgbClr val="FFE41A"/>
          </a:solidFill>
          <a:ln>
            <a:solidFill>
              <a:srgbClr val="FFE0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5362795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20"/>
        <p:cNvGrpSpPr/>
        <p:nvPr/>
      </p:nvGrpSpPr>
      <p:grpSpPr>
        <a:xfrm>
          <a:off x="0" y="0"/>
          <a:ext cx="0" cy="0"/>
          <a:chOff x="0" y="0"/>
          <a:chExt cx="0" cy="0"/>
        </a:xfrm>
      </p:grpSpPr>
      <p:sp>
        <p:nvSpPr>
          <p:cNvPr id="13" name="Flowchart: Process 12"/>
          <p:cNvSpPr/>
          <p:nvPr/>
        </p:nvSpPr>
        <p:spPr>
          <a:xfrm>
            <a:off x="8504254" y="4489800"/>
            <a:ext cx="639744" cy="642860"/>
          </a:xfrm>
          <a:prstGeom prst="flowChartProcess">
            <a:avLst/>
          </a:prstGeom>
          <a:solidFill>
            <a:srgbClr val="4A154B"/>
          </a:solidFill>
          <a:ln>
            <a:solidFill>
              <a:srgbClr val="4A15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0" y="-10840"/>
            <a:ext cx="638106" cy="5143500"/>
          </a:xfrm>
          <a:prstGeom prst="rect">
            <a:avLst/>
          </a:prstGeom>
          <a:solidFill>
            <a:srgbClr val="4A154B"/>
          </a:solidFill>
          <a:ln>
            <a:solidFill>
              <a:srgbClr val="4A15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A154B"/>
              </a:solidFill>
            </a:endParaRPr>
          </a:p>
        </p:txBody>
      </p:sp>
      <p:sp>
        <p:nvSpPr>
          <p:cNvPr id="523" name="Google Shape;523;p14"/>
          <p:cNvSpPr txBox="1">
            <a:spLocks noGrp="1"/>
          </p:cNvSpPr>
          <p:nvPr>
            <p:ph type="body" idx="1"/>
          </p:nvPr>
        </p:nvSpPr>
        <p:spPr>
          <a:xfrm>
            <a:off x="795989" y="1560580"/>
            <a:ext cx="7708265" cy="3385493"/>
          </a:xfrm>
          <a:prstGeom prst="rect">
            <a:avLst/>
          </a:prstGeom>
        </p:spPr>
        <p:txBody>
          <a:bodyPr spcFirstLastPara="1" wrap="square" lIns="0" tIns="0" rIns="0" bIns="0" anchor="t" anchorCtr="0">
            <a:noAutofit/>
          </a:bodyPr>
          <a:lstStyle/>
          <a:p>
            <a:pPr algn="just"/>
            <a:r>
              <a:rPr lang="en-IN" sz="1400" dirty="0" smtClean="0">
                <a:latin typeface="Arial" pitchFamily="34" charset="0"/>
                <a:cs typeface="Arial" pitchFamily="34" charset="0"/>
              </a:rPr>
              <a:t>An </a:t>
            </a:r>
            <a:r>
              <a:rPr lang="en-IN" sz="1400" b="1" dirty="0" smtClean="0">
                <a:latin typeface="Arial" pitchFamily="34" charset="0"/>
                <a:cs typeface="Arial" pitchFamily="34" charset="0"/>
              </a:rPr>
              <a:t>independent director</a:t>
            </a:r>
            <a:r>
              <a:rPr lang="en-IN" sz="1400" dirty="0" smtClean="0">
                <a:latin typeface="Arial" pitchFamily="34" charset="0"/>
                <a:cs typeface="Arial" pitchFamily="34" charset="0"/>
              </a:rPr>
              <a:t> (also sometimes known as an outside director) is a member of a board of directors who does not have a material or pecuniary relationship with company or related persons, except sitting fees.</a:t>
            </a:r>
            <a:r>
              <a:rPr lang="en-US" sz="1400" dirty="0" smtClean="0">
                <a:solidFill>
                  <a:schemeClr val="tx1"/>
                </a:solidFill>
                <a:latin typeface="Arial" panose="020B0604020202020204" pitchFamily="34" charset="0"/>
              </a:rPr>
              <a:t> </a:t>
            </a:r>
            <a:r>
              <a:rPr lang="en-US" sz="1400" dirty="0">
                <a:solidFill>
                  <a:schemeClr val="tx1"/>
                </a:solidFill>
                <a:latin typeface="Arial" panose="020B0604020202020204" pitchFamily="34" charset="0"/>
              </a:rPr>
              <a:t>A typical example is a director who is </a:t>
            </a:r>
            <a:r>
              <a:rPr lang="en-US" sz="1400" dirty="0" smtClean="0">
                <a:solidFill>
                  <a:schemeClr val="tx1"/>
                </a:solidFill>
                <a:latin typeface="Arial" panose="020B0604020202020204" pitchFamily="34" charset="0"/>
              </a:rPr>
              <a:t>chairperson of a different company.</a:t>
            </a:r>
            <a:r>
              <a:rPr lang="en-US" sz="1400" dirty="0">
                <a:solidFill>
                  <a:schemeClr val="tx1"/>
                </a:solidFill>
                <a:latin typeface="Arial" panose="020B0604020202020204" pitchFamily="34" charset="0"/>
              </a:rPr>
              <a:t> Outside directors are not employees of the company or affiliated with it in any other way.</a:t>
            </a:r>
          </a:p>
          <a:p>
            <a:pPr algn="just"/>
            <a:r>
              <a:rPr lang="en-US" sz="1400" dirty="0" smtClean="0">
                <a:solidFill>
                  <a:schemeClr val="tx1"/>
                </a:solidFill>
                <a:latin typeface="Arial" panose="020B0604020202020204" pitchFamily="34" charset="0"/>
              </a:rPr>
              <a:t>Outside </a:t>
            </a:r>
            <a:r>
              <a:rPr lang="en-US" sz="1400" dirty="0">
                <a:solidFill>
                  <a:schemeClr val="tx1"/>
                </a:solidFill>
                <a:latin typeface="Arial" panose="020B0604020202020204" pitchFamily="34" charset="0"/>
              </a:rPr>
              <a:t>directors bring outside experience and perspectives to the board. For example, for a company that serves a domestic market only, the presence of CEOs from global multinational corporations as outside directors can help to provide insights on export and import opportunities and international trade options</a:t>
            </a:r>
            <a:r>
              <a:rPr lang="en-US" sz="1400" dirty="0" smtClean="0">
                <a:solidFill>
                  <a:schemeClr val="tx1"/>
                </a:solidFill>
                <a:latin typeface="Arial" panose="020B0604020202020204" pitchFamily="34" charset="0"/>
              </a:rPr>
              <a:t>.</a:t>
            </a:r>
          </a:p>
          <a:p>
            <a:pPr algn="just"/>
            <a:r>
              <a:rPr lang="en-US" sz="1400" dirty="0" smtClean="0">
                <a:solidFill>
                  <a:schemeClr val="tx1"/>
                </a:solidFill>
                <a:latin typeface="Arial" panose="020B0604020202020204" pitchFamily="34" charset="0"/>
              </a:rPr>
              <a:t>Apart from the above, outside </a:t>
            </a:r>
            <a:r>
              <a:rPr lang="en-US" sz="1400" dirty="0">
                <a:solidFill>
                  <a:schemeClr val="tx1"/>
                </a:solidFill>
                <a:latin typeface="Arial" panose="020B0604020202020204" pitchFamily="34" charset="0"/>
              </a:rPr>
              <a:t>directors are often </a:t>
            </a:r>
            <a:r>
              <a:rPr lang="en-US" sz="1400" dirty="0" smtClean="0">
                <a:solidFill>
                  <a:schemeClr val="tx1"/>
                </a:solidFill>
                <a:latin typeface="Arial" panose="020B0604020202020204" pitchFamily="34" charset="0"/>
              </a:rPr>
              <a:t>thought </a:t>
            </a:r>
            <a:r>
              <a:rPr lang="en-US" sz="1400" dirty="0">
                <a:solidFill>
                  <a:schemeClr val="tx1"/>
                </a:solidFill>
                <a:latin typeface="Arial" panose="020B0604020202020204" pitchFamily="34" charset="0"/>
              </a:rPr>
              <a:t>to be advantageous because they can be objective and present little risk of conflict of interest</a:t>
            </a:r>
            <a:r>
              <a:rPr lang="en-US" sz="1400" dirty="0" smtClean="0">
                <a:solidFill>
                  <a:schemeClr val="tx1"/>
                </a:solidFill>
                <a:latin typeface="Arial" panose="020B0604020202020204" pitchFamily="34" charset="0"/>
              </a:rPr>
              <a:t>. As such they present their views to other board members without bias or </a:t>
            </a:r>
            <a:r>
              <a:rPr lang="en-US" sz="1400" dirty="0" err="1" smtClean="0">
                <a:solidFill>
                  <a:schemeClr val="tx1"/>
                </a:solidFill>
                <a:latin typeface="Arial" panose="020B0604020202020204" pitchFamily="34" charset="0"/>
              </a:rPr>
              <a:t>favour</a:t>
            </a:r>
            <a:r>
              <a:rPr lang="en-US" sz="1400" dirty="0" smtClean="0">
                <a:solidFill>
                  <a:schemeClr val="tx1"/>
                </a:solidFill>
                <a:latin typeface="Arial" panose="020B0604020202020204" pitchFamily="34" charset="0"/>
              </a:rPr>
              <a:t>.</a:t>
            </a:r>
            <a:endParaRPr sz="1600" dirty="0"/>
          </a:p>
        </p:txBody>
      </p:sp>
      <p:sp>
        <p:nvSpPr>
          <p:cNvPr id="525" name="Google Shape;525;p14"/>
          <p:cNvSpPr txBox="1">
            <a:spLocks noGrp="1"/>
          </p:cNvSpPr>
          <p:nvPr>
            <p:ph type="sldNum" idx="12"/>
          </p:nvPr>
        </p:nvSpPr>
        <p:spPr>
          <a:xfrm>
            <a:off x="8504254" y="4489800"/>
            <a:ext cx="653700" cy="653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solidFill>
                  <a:srgbClr val="FFE41A"/>
                </a:solidFill>
              </a:rPr>
              <a:pPr marL="0" lvl="0" indent="0" algn="ctr" rtl="0">
                <a:spcBef>
                  <a:spcPts val="0"/>
                </a:spcBef>
                <a:spcAft>
                  <a:spcPts val="0"/>
                </a:spcAft>
                <a:buNone/>
              </a:pPr>
              <a:t>5</a:t>
            </a:fld>
            <a:endParaRPr dirty="0">
              <a:solidFill>
                <a:srgbClr val="FFE41A"/>
              </a:solidFill>
            </a:endParaRPr>
          </a:p>
        </p:txBody>
      </p:sp>
      <p:sp>
        <p:nvSpPr>
          <p:cNvPr id="4" name="Rectangle 3"/>
          <p:cNvSpPr/>
          <p:nvPr/>
        </p:nvSpPr>
        <p:spPr>
          <a:xfrm>
            <a:off x="309186" y="670999"/>
            <a:ext cx="8195068" cy="638106"/>
          </a:xfrm>
          <a:prstGeom prst="rect">
            <a:avLst/>
          </a:prstGeom>
          <a:solidFill>
            <a:srgbClr val="511656"/>
          </a:solidFill>
          <a:ln>
            <a:solidFill>
              <a:srgbClr val="4A15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1" name="Google Shape;521;p14"/>
          <p:cNvSpPr txBox="1">
            <a:spLocks noGrp="1"/>
          </p:cNvSpPr>
          <p:nvPr>
            <p:ph type="title"/>
          </p:nvPr>
        </p:nvSpPr>
        <p:spPr>
          <a:xfrm>
            <a:off x="687414" y="663202"/>
            <a:ext cx="7535687" cy="6537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dirty="0" smtClean="0">
                <a:solidFill>
                  <a:srgbClr val="FFE41A"/>
                </a:solidFill>
              </a:rPr>
              <a:t>Outside Directors </a:t>
            </a:r>
            <a:endParaRPr dirty="0">
              <a:solidFill>
                <a:srgbClr val="FFE41A"/>
              </a:solidFill>
            </a:endParaRPr>
          </a:p>
        </p:txBody>
      </p:sp>
      <p:sp>
        <p:nvSpPr>
          <p:cNvPr id="12" name="Rectangle 11"/>
          <p:cNvSpPr/>
          <p:nvPr/>
        </p:nvSpPr>
        <p:spPr>
          <a:xfrm>
            <a:off x="0" y="1212081"/>
            <a:ext cx="197352" cy="104821"/>
          </a:xfrm>
          <a:prstGeom prst="rect">
            <a:avLst/>
          </a:prstGeom>
          <a:solidFill>
            <a:srgbClr val="FFE41A"/>
          </a:solidFill>
          <a:ln>
            <a:solidFill>
              <a:srgbClr val="FFE4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946100"/>
            <a:ext cx="197352" cy="117749"/>
          </a:xfrm>
          <a:prstGeom prst="rect">
            <a:avLst/>
          </a:prstGeom>
          <a:solidFill>
            <a:srgbClr val="FFE41A"/>
          </a:solidFill>
          <a:ln>
            <a:solidFill>
              <a:srgbClr val="FFE4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1" y="670999"/>
            <a:ext cx="197353" cy="126869"/>
          </a:xfrm>
          <a:prstGeom prst="rect">
            <a:avLst/>
          </a:prstGeom>
          <a:solidFill>
            <a:srgbClr val="FFE41A"/>
          </a:solidFill>
          <a:ln>
            <a:solidFill>
              <a:srgbClr val="FFE4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8831104" y="946100"/>
            <a:ext cx="312896" cy="117749"/>
          </a:xfrm>
          <a:prstGeom prst="rect">
            <a:avLst/>
          </a:prstGeom>
          <a:solidFill>
            <a:srgbClr val="FFE41A"/>
          </a:solidFill>
          <a:ln>
            <a:solidFill>
              <a:srgbClr val="FFE4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8831104" y="1212081"/>
            <a:ext cx="312896" cy="104821"/>
          </a:xfrm>
          <a:prstGeom prst="rect">
            <a:avLst/>
          </a:prstGeom>
          <a:solidFill>
            <a:srgbClr val="FFE41A"/>
          </a:solidFill>
          <a:ln>
            <a:solidFill>
              <a:srgbClr val="FFE0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a:stretch>
            <a:fillRect/>
          </a:stretch>
        </p:blipFill>
        <p:spPr>
          <a:xfrm>
            <a:off x="8196787" y="-1111"/>
            <a:ext cx="947211" cy="947211"/>
          </a:xfrm>
          <a:prstGeom prst="rect">
            <a:avLst/>
          </a:prstGeom>
        </p:spPr>
      </p:pic>
      <p:pic>
        <p:nvPicPr>
          <p:cNvPr id="15" name="Picture 14"/>
          <p:cNvPicPr>
            <a:picLocks noChangeAspect="1"/>
          </p:cNvPicPr>
          <p:nvPr/>
        </p:nvPicPr>
        <p:blipFill>
          <a:blip r:embed="rId3"/>
          <a:stretch>
            <a:fillRect/>
          </a:stretch>
        </p:blipFill>
        <p:spPr>
          <a:xfrm>
            <a:off x="8096379" y="115628"/>
            <a:ext cx="923761" cy="923761"/>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10" name="Flowchart: Process 9"/>
          <p:cNvSpPr/>
          <p:nvPr/>
        </p:nvSpPr>
        <p:spPr>
          <a:xfrm>
            <a:off x="-1" y="1212082"/>
            <a:ext cx="197353" cy="97023"/>
          </a:xfrm>
          <a:prstGeom prst="flowChartProcess">
            <a:avLst/>
          </a:prstGeom>
          <a:solidFill>
            <a:srgbClr val="FFE41A"/>
          </a:solidFill>
          <a:ln>
            <a:solidFill>
              <a:srgbClr val="FFE4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8691244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20"/>
        <p:cNvGrpSpPr/>
        <p:nvPr/>
      </p:nvGrpSpPr>
      <p:grpSpPr>
        <a:xfrm>
          <a:off x="0" y="0"/>
          <a:ext cx="0" cy="0"/>
          <a:chOff x="0" y="0"/>
          <a:chExt cx="0" cy="0"/>
        </a:xfrm>
      </p:grpSpPr>
      <p:sp>
        <p:nvSpPr>
          <p:cNvPr id="11" name="Rectangle 10"/>
          <p:cNvSpPr/>
          <p:nvPr/>
        </p:nvSpPr>
        <p:spPr>
          <a:xfrm>
            <a:off x="0" y="-10840"/>
            <a:ext cx="638106" cy="5143500"/>
          </a:xfrm>
          <a:prstGeom prst="rect">
            <a:avLst/>
          </a:prstGeom>
          <a:solidFill>
            <a:srgbClr val="4A154B"/>
          </a:solidFill>
          <a:ln>
            <a:solidFill>
              <a:srgbClr val="4A15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A154B"/>
              </a:solidFill>
            </a:endParaRPr>
          </a:p>
        </p:txBody>
      </p:sp>
      <p:sp>
        <p:nvSpPr>
          <p:cNvPr id="12" name="Rectangle 11"/>
          <p:cNvSpPr/>
          <p:nvPr/>
        </p:nvSpPr>
        <p:spPr>
          <a:xfrm>
            <a:off x="309186" y="670999"/>
            <a:ext cx="8195068" cy="638106"/>
          </a:xfrm>
          <a:prstGeom prst="rect">
            <a:avLst/>
          </a:prstGeom>
          <a:solidFill>
            <a:srgbClr val="511656"/>
          </a:solidFill>
          <a:ln>
            <a:solidFill>
              <a:srgbClr val="4A15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lowchart: Process 8"/>
          <p:cNvSpPr/>
          <p:nvPr/>
        </p:nvSpPr>
        <p:spPr>
          <a:xfrm>
            <a:off x="8504254" y="4489800"/>
            <a:ext cx="639744" cy="642860"/>
          </a:xfrm>
          <a:prstGeom prst="flowChartProcess">
            <a:avLst/>
          </a:prstGeom>
          <a:solidFill>
            <a:srgbClr val="4A154B"/>
          </a:solidFill>
          <a:ln>
            <a:solidFill>
              <a:srgbClr val="4A15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lowchart: Process 5"/>
          <p:cNvSpPr/>
          <p:nvPr/>
        </p:nvSpPr>
        <p:spPr>
          <a:xfrm>
            <a:off x="315764" y="664300"/>
            <a:ext cx="8188490" cy="653700"/>
          </a:xfrm>
          <a:prstGeom prst="flowChartProcess">
            <a:avLst/>
          </a:prstGeom>
          <a:solidFill>
            <a:srgbClr val="511656"/>
          </a:solidFill>
          <a:ln>
            <a:solidFill>
              <a:srgbClr val="4A15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1" name="Google Shape;521;p14"/>
          <p:cNvSpPr txBox="1">
            <a:spLocks noGrp="1"/>
          </p:cNvSpPr>
          <p:nvPr>
            <p:ph type="title"/>
          </p:nvPr>
        </p:nvSpPr>
        <p:spPr>
          <a:xfrm>
            <a:off x="661100" y="664300"/>
            <a:ext cx="7535687" cy="6537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dirty="0" smtClean="0">
                <a:solidFill>
                  <a:srgbClr val="FFE41A"/>
                </a:solidFill>
              </a:rPr>
              <a:t>Role of TSO vis-à-vis Outside Directors </a:t>
            </a:r>
            <a:endParaRPr dirty="0">
              <a:solidFill>
                <a:srgbClr val="FFE41A"/>
              </a:solidFill>
            </a:endParaRPr>
          </a:p>
        </p:txBody>
      </p:sp>
      <p:sp>
        <p:nvSpPr>
          <p:cNvPr id="523" name="Google Shape;523;p14"/>
          <p:cNvSpPr txBox="1">
            <a:spLocks noGrp="1"/>
          </p:cNvSpPr>
          <p:nvPr>
            <p:ph type="body" idx="1"/>
          </p:nvPr>
        </p:nvSpPr>
        <p:spPr>
          <a:xfrm>
            <a:off x="795989" y="1560580"/>
            <a:ext cx="7708265" cy="3400303"/>
          </a:xfrm>
          <a:prstGeom prst="rect">
            <a:avLst/>
          </a:prstGeom>
        </p:spPr>
        <p:txBody>
          <a:bodyPr spcFirstLastPara="1" wrap="square" lIns="0" tIns="0" rIns="0" bIns="0" anchor="t" anchorCtr="0">
            <a:noAutofit/>
          </a:bodyPr>
          <a:lstStyle/>
          <a:p>
            <a:pPr algn="just"/>
            <a:r>
              <a:rPr lang="en-US" sz="1400" dirty="0" smtClean="0">
                <a:solidFill>
                  <a:srgbClr val="202122"/>
                </a:solidFill>
                <a:latin typeface="Arial" panose="020B0604020202020204" pitchFamily="34" charset="0"/>
              </a:rPr>
              <a:t>TSO gives you the option of a group of experienced professionals (Experts) who play the role as virtual advisors. This option is provided  by making these professionals available to the company through the website. The services are available on a 24 x 7 basis to the company </a:t>
            </a:r>
          </a:p>
          <a:p>
            <a:pPr algn="just"/>
            <a:r>
              <a:rPr lang="en-US" sz="1400" dirty="0" smtClean="0">
                <a:solidFill>
                  <a:srgbClr val="202122"/>
                </a:solidFill>
                <a:latin typeface="Arial" panose="020B0604020202020204" pitchFamily="34" charset="0"/>
              </a:rPr>
              <a:t>The coordinator of TSO will interact with the company as a ‘virtual’ board member either through a professional contract; however, there is also an option for appointment under the provisions of Companies Act, 2013. While the interactions with the company will be mainly ‘virtual’, there may be some provision for ‘physical’ participation in exceptional cases</a:t>
            </a:r>
          </a:p>
          <a:p>
            <a:pPr algn="just"/>
            <a:r>
              <a:rPr lang="en-US" sz="1400" dirty="0" smtClean="0">
                <a:solidFill>
                  <a:srgbClr val="202122"/>
                </a:solidFill>
                <a:latin typeface="Arial" panose="020B0604020202020204" pitchFamily="34" charset="0"/>
              </a:rPr>
              <a:t> The role of TSO as a ‘virtual’ </a:t>
            </a:r>
            <a:r>
              <a:rPr lang="en-US" sz="1400" dirty="0" smtClean="0">
                <a:solidFill>
                  <a:srgbClr val="202122"/>
                </a:solidFill>
                <a:latin typeface="Arial" panose="020B0604020202020204" pitchFamily="34" charset="0"/>
              </a:rPr>
              <a:t>Advisory </a:t>
            </a:r>
            <a:r>
              <a:rPr lang="en-US" sz="1400" dirty="0" smtClean="0">
                <a:solidFill>
                  <a:srgbClr val="202122"/>
                </a:solidFill>
                <a:latin typeface="Arial" panose="020B0604020202020204" pitchFamily="34" charset="0"/>
              </a:rPr>
              <a:t>Board  comprising designated member together with the expert team (who will all be virtual advisors) bringing outside </a:t>
            </a:r>
            <a:r>
              <a:rPr lang="en-US" sz="1400" dirty="0">
                <a:solidFill>
                  <a:srgbClr val="202122"/>
                </a:solidFill>
                <a:latin typeface="Arial" panose="020B0604020202020204" pitchFamily="34" charset="0"/>
              </a:rPr>
              <a:t>experience and perspectives to the board. </a:t>
            </a:r>
            <a:r>
              <a:rPr lang="en-US" sz="1400" dirty="0" smtClean="0">
                <a:solidFill>
                  <a:srgbClr val="202122"/>
                </a:solidFill>
                <a:latin typeface="Arial" panose="020B0604020202020204" pitchFamily="34" charset="0"/>
              </a:rPr>
              <a:t>The arrangement is exceptionally advantageous since it provides independence, objectivity </a:t>
            </a:r>
            <a:r>
              <a:rPr lang="en-US" sz="1400" dirty="0">
                <a:solidFill>
                  <a:srgbClr val="202122"/>
                </a:solidFill>
                <a:latin typeface="Arial" panose="020B0604020202020204" pitchFamily="34" charset="0"/>
              </a:rPr>
              <a:t>and </a:t>
            </a:r>
            <a:r>
              <a:rPr lang="en-US" sz="1400" dirty="0" smtClean="0">
                <a:solidFill>
                  <a:srgbClr val="202122"/>
                </a:solidFill>
                <a:latin typeface="Arial" panose="020B0604020202020204" pitchFamily="34" charset="0"/>
              </a:rPr>
              <a:t>avoids conflict </a:t>
            </a:r>
            <a:r>
              <a:rPr lang="en-US" sz="1400" dirty="0">
                <a:solidFill>
                  <a:srgbClr val="202122"/>
                </a:solidFill>
                <a:latin typeface="Arial" panose="020B0604020202020204" pitchFamily="34" charset="0"/>
              </a:rPr>
              <a:t>of interest</a:t>
            </a:r>
            <a:r>
              <a:rPr lang="en-US" sz="1400" dirty="0" smtClean="0">
                <a:solidFill>
                  <a:srgbClr val="202122"/>
                </a:solidFill>
                <a:latin typeface="Arial" panose="020B0604020202020204" pitchFamily="34" charset="0"/>
              </a:rPr>
              <a:t>.</a:t>
            </a:r>
            <a:endParaRPr sz="1600" dirty="0"/>
          </a:p>
        </p:txBody>
      </p:sp>
      <p:sp>
        <p:nvSpPr>
          <p:cNvPr id="525" name="Google Shape;525;p14"/>
          <p:cNvSpPr txBox="1">
            <a:spLocks noGrp="1"/>
          </p:cNvSpPr>
          <p:nvPr>
            <p:ph type="sldNum" idx="12"/>
          </p:nvPr>
        </p:nvSpPr>
        <p:spPr>
          <a:xfrm>
            <a:off x="8504254" y="4489800"/>
            <a:ext cx="653700" cy="653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solidFill>
                  <a:srgbClr val="FFE41A"/>
                </a:solidFill>
              </a:rPr>
              <a:pPr marL="0" lvl="0" indent="0" algn="ctr" rtl="0">
                <a:spcBef>
                  <a:spcPts val="0"/>
                </a:spcBef>
                <a:spcAft>
                  <a:spcPts val="0"/>
                </a:spcAft>
                <a:buNone/>
              </a:pPr>
              <a:t>6</a:t>
            </a:fld>
            <a:endParaRPr dirty="0">
              <a:solidFill>
                <a:srgbClr val="FFE41A"/>
              </a:solidFill>
            </a:endParaRPr>
          </a:p>
        </p:txBody>
      </p:sp>
      <p:pic>
        <p:nvPicPr>
          <p:cNvPr id="8" name="Picture 7"/>
          <p:cNvPicPr>
            <a:picLocks noChangeAspect="1"/>
          </p:cNvPicPr>
          <p:nvPr/>
        </p:nvPicPr>
        <p:blipFill>
          <a:blip r:embed="rId3"/>
          <a:stretch>
            <a:fillRect/>
          </a:stretch>
        </p:blipFill>
        <p:spPr>
          <a:xfrm>
            <a:off x="8196787" y="-1111"/>
            <a:ext cx="947211" cy="947211"/>
          </a:xfrm>
          <a:prstGeom prst="rect">
            <a:avLst/>
          </a:prstGeom>
        </p:spPr>
      </p:pic>
      <p:pic>
        <p:nvPicPr>
          <p:cNvPr id="7" name="Picture 6"/>
          <p:cNvPicPr>
            <a:picLocks noChangeAspect="1"/>
          </p:cNvPicPr>
          <p:nvPr/>
        </p:nvPicPr>
        <p:blipFill>
          <a:blip r:embed="rId3"/>
          <a:stretch>
            <a:fillRect/>
          </a:stretch>
        </p:blipFill>
        <p:spPr>
          <a:xfrm>
            <a:off x="8096379" y="115628"/>
            <a:ext cx="923761" cy="923761"/>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10" name="Rectangle 9"/>
          <p:cNvSpPr/>
          <p:nvPr/>
        </p:nvSpPr>
        <p:spPr>
          <a:xfrm>
            <a:off x="8831104" y="1212081"/>
            <a:ext cx="312896" cy="104821"/>
          </a:xfrm>
          <a:prstGeom prst="rect">
            <a:avLst/>
          </a:prstGeom>
          <a:solidFill>
            <a:srgbClr val="FFE41A"/>
          </a:solidFill>
          <a:ln>
            <a:solidFill>
              <a:srgbClr val="FFE0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0" y="946100"/>
            <a:ext cx="197352" cy="117749"/>
          </a:xfrm>
          <a:prstGeom prst="rect">
            <a:avLst/>
          </a:prstGeom>
          <a:solidFill>
            <a:srgbClr val="FFE41A"/>
          </a:solidFill>
          <a:ln>
            <a:solidFill>
              <a:srgbClr val="FFE4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 y="670999"/>
            <a:ext cx="197353" cy="126869"/>
          </a:xfrm>
          <a:prstGeom prst="rect">
            <a:avLst/>
          </a:prstGeom>
          <a:solidFill>
            <a:srgbClr val="FFE41A"/>
          </a:solidFill>
          <a:ln>
            <a:solidFill>
              <a:srgbClr val="FFE4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lowchart: Process 14"/>
          <p:cNvSpPr/>
          <p:nvPr/>
        </p:nvSpPr>
        <p:spPr>
          <a:xfrm>
            <a:off x="-1" y="1212082"/>
            <a:ext cx="197353" cy="97023"/>
          </a:xfrm>
          <a:prstGeom prst="flowChartProcess">
            <a:avLst/>
          </a:prstGeom>
          <a:solidFill>
            <a:srgbClr val="FFE41A"/>
          </a:solidFill>
          <a:ln>
            <a:solidFill>
              <a:srgbClr val="FFE4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8691244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20"/>
        <p:cNvGrpSpPr/>
        <p:nvPr/>
      </p:nvGrpSpPr>
      <p:grpSpPr>
        <a:xfrm>
          <a:off x="0" y="0"/>
          <a:ext cx="0" cy="0"/>
          <a:chOff x="0" y="0"/>
          <a:chExt cx="0" cy="0"/>
        </a:xfrm>
      </p:grpSpPr>
      <p:sp>
        <p:nvSpPr>
          <p:cNvPr id="11" name="Rectangle 10"/>
          <p:cNvSpPr/>
          <p:nvPr/>
        </p:nvSpPr>
        <p:spPr>
          <a:xfrm>
            <a:off x="0" y="-10840"/>
            <a:ext cx="638106" cy="5143500"/>
          </a:xfrm>
          <a:prstGeom prst="rect">
            <a:avLst/>
          </a:prstGeom>
          <a:solidFill>
            <a:srgbClr val="4A154B"/>
          </a:solidFill>
          <a:ln>
            <a:solidFill>
              <a:srgbClr val="4A15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A154B"/>
              </a:solidFill>
            </a:endParaRPr>
          </a:p>
        </p:txBody>
      </p:sp>
      <p:sp>
        <p:nvSpPr>
          <p:cNvPr id="12" name="Rectangle 11"/>
          <p:cNvSpPr/>
          <p:nvPr/>
        </p:nvSpPr>
        <p:spPr>
          <a:xfrm>
            <a:off x="309186" y="670999"/>
            <a:ext cx="8195068" cy="638106"/>
          </a:xfrm>
          <a:prstGeom prst="rect">
            <a:avLst/>
          </a:prstGeom>
          <a:solidFill>
            <a:srgbClr val="511656"/>
          </a:solidFill>
          <a:ln>
            <a:solidFill>
              <a:srgbClr val="4A15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lowchart: Process 8"/>
          <p:cNvSpPr/>
          <p:nvPr/>
        </p:nvSpPr>
        <p:spPr>
          <a:xfrm>
            <a:off x="8504254" y="4489800"/>
            <a:ext cx="639744" cy="642860"/>
          </a:xfrm>
          <a:prstGeom prst="flowChartProcess">
            <a:avLst/>
          </a:prstGeom>
          <a:solidFill>
            <a:srgbClr val="4A154B"/>
          </a:solidFill>
          <a:ln>
            <a:solidFill>
              <a:srgbClr val="4A15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1" name="Google Shape;521;p14"/>
          <p:cNvSpPr txBox="1">
            <a:spLocks noGrp="1"/>
          </p:cNvSpPr>
          <p:nvPr>
            <p:ph type="title"/>
          </p:nvPr>
        </p:nvSpPr>
        <p:spPr>
          <a:xfrm>
            <a:off x="661100" y="664300"/>
            <a:ext cx="7535687" cy="6537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dirty="0" smtClean="0">
                <a:solidFill>
                  <a:srgbClr val="FFE41A"/>
                </a:solidFill>
              </a:rPr>
              <a:t>Private Limited Companies</a:t>
            </a:r>
            <a:endParaRPr dirty="0">
              <a:solidFill>
                <a:srgbClr val="FFE41A"/>
              </a:solidFill>
            </a:endParaRPr>
          </a:p>
        </p:txBody>
      </p:sp>
      <p:sp>
        <p:nvSpPr>
          <p:cNvPr id="523" name="Google Shape;523;p14"/>
          <p:cNvSpPr txBox="1">
            <a:spLocks noGrp="1"/>
          </p:cNvSpPr>
          <p:nvPr>
            <p:ph type="body" idx="1"/>
          </p:nvPr>
        </p:nvSpPr>
        <p:spPr>
          <a:xfrm>
            <a:off x="795989" y="1480144"/>
            <a:ext cx="7708265" cy="2920817"/>
          </a:xfrm>
          <a:prstGeom prst="rect">
            <a:avLst/>
          </a:prstGeom>
        </p:spPr>
        <p:txBody>
          <a:bodyPr spcFirstLastPara="1" wrap="square" lIns="0" tIns="0" rIns="0" bIns="0" anchor="t" anchorCtr="0">
            <a:noAutofit/>
          </a:bodyPr>
          <a:lstStyle/>
          <a:p>
            <a:pPr algn="just"/>
            <a:r>
              <a:rPr lang="en-US" sz="1400" dirty="0" smtClean="0">
                <a:solidFill>
                  <a:srgbClr val="222222"/>
                </a:solidFill>
                <a:latin typeface="+mj-lt"/>
              </a:rPr>
              <a:t>A </a:t>
            </a:r>
            <a:r>
              <a:rPr lang="en-US" sz="1400" dirty="0">
                <a:solidFill>
                  <a:srgbClr val="222222"/>
                </a:solidFill>
                <a:latin typeface="+mj-lt"/>
              </a:rPr>
              <a:t>private </a:t>
            </a:r>
            <a:r>
              <a:rPr lang="en-US" sz="1400" dirty="0" smtClean="0">
                <a:solidFill>
                  <a:srgbClr val="222222"/>
                </a:solidFill>
                <a:latin typeface="+mj-lt"/>
              </a:rPr>
              <a:t>limited company </a:t>
            </a:r>
            <a:r>
              <a:rPr lang="en-US" sz="1400" dirty="0">
                <a:solidFill>
                  <a:srgbClr val="222222"/>
                </a:solidFill>
                <a:latin typeface="+mj-lt"/>
              </a:rPr>
              <a:t>is </a:t>
            </a:r>
            <a:r>
              <a:rPr lang="en-US" sz="1400" dirty="0" smtClean="0">
                <a:solidFill>
                  <a:srgbClr val="222222"/>
                </a:solidFill>
                <a:latin typeface="+mj-lt"/>
              </a:rPr>
              <a:t>one whose ownership is private and whose shares are not traded on public exchanges. Typically, these companies may or may not have a functional ‘BOD’ either due to limitation of size or ownership. Appointment of a board </a:t>
            </a:r>
            <a:r>
              <a:rPr lang="en-US" sz="1400" dirty="0">
                <a:solidFill>
                  <a:srgbClr val="222222"/>
                </a:solidFill>
                <a:latin typeface="+mj-lt"/>
              </a:rPr>
              <a:t>member is </a:t>
            </a:r>
            <a:r>
              <a:rPr lang="en-US" sz="1400" dirty="0" smtClean="0">
                <a:solidFill>
                  <a:srgbClr val="222222"/>
                </a:solidFill>
                <a:latin typeface="+mj-lt"/>
              </a:rPr>
              <a:t>done by the </a:t>
            </a:r>
            <a:r>
              <a:rPr lang="en-US" sz="1400" dirty="0">
                <a:solidFill>
                  <a:srgbClr val="222222"/>
                </a:solidFill>
                <a:latin typeface="+mj-lt"/>
              </a:rPr>
              <a:t>board </a:t>
            </a:r>
            <a:r>
              <a:rPr lang="en-US" sz="1400" dirty="0" smtClean="0">
                <a:solidFill>
                  <a:srgbClr val="222222"/>
                </a:solidFill>
                <a:latin typeface="+mj-lt"/>
              </a:rPr>
              <a:t>itself in such companies. </a:t>
            </a:r>
          </a:p>
          <a:p>
            <a:pPr algn="just"/>
            <a:r>
              <a:rPr lang="en-US" sz="1400" dirty="0" smtClean="0">
                <a:solidFill>
                  <a:srgbClr val="222222"/>
                </a:solidFill>
                <a:latin typeface="+mj-lt"/>
              </a:rPr>
              <a:t>While existence of a professional ‘BOD’ does not necessarily have a bearing on the manner in which the private corporation of company is run, in many cases role of ‘professional outsiders’ is an opportunity which can make a difference to the company’s fortunes</a:t>
            </a:r>
          </a:p>
          <a:p>
            <a:pPr algn="just"/>
            <a:r>
              <a:rPr lang="en-US" sz="1400" dirty="0" smtClean="0">
                <a:solidFill>
                  <a:srgbClr val="222222"/>
                </a:solidFill>
                <a:latin typeface="+mj-lt"/>
              </a:rPr>
              <a:t>Another characteristic is that in India, many private companies may belong to MSME category (</a:t>
            </a:r>
            <a:r>
              <a:rPr lang="en-US" sz="1400" dirty="0" err="1" smtClean="0">
                <a:solidFill>
                  <a:srgbClr val="222222"/>
                </a:solidFill>
                <a:latin typeface="+mj-lt"/>
              </a:rPr>
              <a:t>Micro,Small</a:t>
            </a:r>
            <a:r>
              <a:rPr lang="en-US" sz="1400" dirty="0" smtClean="0">
                <a:solidFill>
                  <a:srgbClr val="222222"/>
                </a:solidFill>
                <a:latin typeface="+mj-lt"/>
              </a:rPr>
              <a:t> &amp; Medium Enterprises). Whose investment ranges from Rs 1 to </a:t>
            </a:r>
            <a:r>
              <a:rPr lang="en-US" sz="1400" dirty="0" smtClean="0">
                <a:solidFill>
                  <a:srgbClr val="222222"/>
                </a:solidFill>
                <a:latin typeface="+mj-lt"/>
              </a:rPr>
              <a:t>50 </a:t>
            </a:r>
            <a:r>
              <a:rPr lang="en-US" sz="1400" dirty="0" smtClean="0">
                <a:solidFill>
                  <a:srgbClr val="222222"/>
                </a:solidFill>
                <a:latin typeface="+mj-lt"/>
              </a:rPr>
              <a:t>Cr and whose turnover ranges between Rs 5 to </a:t>
            </a:r>
            <a:r>
              <a:rPr lang="en-US" sz="1400" dirty="0" smtClean="0">
                <a:solidFill>
                  <a:srgbClr val="222222"/>
                </a:solidFill>
                <a:latin typeface="+mj-lt"/>
              </a:rPr>
              <a:t>250 </a:t>
            </a:r>
            <a:r>
              <a:rPr lang="en-US" sz="1400" dirty="0" smtClean="0">
                <a:solidFill>
                  <a:srgbClr val="222222"/>
                </a:solidFill>
                <a:latin typeface="+mj-lt"/>
              </a:rPr>
              <a:t>Cr </a:t>
            </a:r>
            <a:endParaRPr lang="en-US" sz="1400" dirty="0">
              <a:solidFill>
                <a:srgbClr val="222222"/>
              </a:solidFill>
              <a:latin typeface="+mj-lt"/>
            </a:endParaRPr>
          </a:p>
          <a:p>
            <a:pPr marL="0" lvl="0" indent="0">
              <a:buClr>
                <a:schemeClr val="dk1"/>
              </a:buClr>
              <a:buSzPts val="1100"/>
              <a:buNone/>
            </a:pPr>
            <a:endParaRPr sz="1600" dirty="0"/>
          </a:p>
        </p:txBody>
      </p:sp>
      <p:sp>
        <p:nvSpPr>
          <p:cNvPr id="525" name="Google Shape;525;p14"/>
          <p:cNvSpPr txBox="1">
            <a:spLocks noGrp="1"/>
          </p:cNvSpPr>
          <p:nvPr>
            <p:ph type="sldNum" idx="12"/>
          </p:nvPr>
        </p:nvSpPr>
        <p:spPr>
          <a:xfrm>
            <a:off x="8504254" y="4489800"/>
            <a:ext cx="653700" cy="653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mtClean="0">
                <a:solidFill>
                  <a:srgbClr val="FFE41A"/>
                </a:solidFill>
              </a:rPr>
              <a:pPr marL="0" lvl="0" indent="0" algn="ctr" rtl="0">
                <a:spcBef>
                  <a:spcPts val="0"/>
                </a:spcBef>
                <a:spcAft>
                  <a:spcPts val="0"/>
                </a:spcAft>
                <a:buNone/>
              </a:pPr>
              <a:t>7</a:t>
            </a:fld>
            <a:endParaRPr dirty="0">
              <a:solidFill>
                <a:srgbClr val="FFE41A"/>
              </a:solidFill>
            </a:endParaRPr>
          </a:p>
        </p:txBody>
      </p:sp>
      <p:pic>
        <p:nvPicPr>
          <p:cNvPr id="8" name="Picture 7"/>
          <p:cNvPicPr>
            <a:picLocks noChangeAspect="1"/>
          </p:cNvPicPr>
          <p:nvPr/>
        </p:nvPicPr>
        <p:blipFill>
          <a:blip r:embed="rId3"/>
          <a:stretch>
            <a:fillRect/>
          </a:stretch>
        </p:blipFill>
        <p:spPr>
          <a:xfrm>
            <a:off x="8196787" y="-1111"/>
            <a:ext cx="947211" cy="947211"/>
          </a:xfrm>
          <a:prstGeom prst="rect">
            <a:avLst/>
          </a:prstGeom>
        </p:spPr>
      </p:pic>
      <p:pic>
        <p:nvPicPr>
          <p:cNvPr id="7" name="Picture 6"/>
          <p:cNvPicPr>
            <a:picLocks noChangeAspect="1"/>
          </p:cNvPicPr>
          <p:nvPr/>
        </p:nvPicPr>
        <p:blipFill>
          <a:blip r:embed="rId3"/>
          <a:stretch>
            <a:fillRect/>
          </a:stretch>
        </p:blipFill>
        <p:spPr>
          <a:xfrm>
            <a:off x="8096379" y="115628"/>
            <a:ext cx="923761" cy="923761"/>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10" name="Rectangle 9"/>
          <p:cNvSpPr/>
          <p:nvPr/>
        </p:nvSpPr>
        <p:spPr>
          <a:xfrm>
            <a:off x="8831104" y="1212081"/>
            <a:ext cx="312896" cy="104821"/>
          </a:xfrm>
          <a:prstGeom prst="rect">
            <a:avLst/>
          </a:prstGeom>
          <a:solidFill>
            <a:srgbClr val="FFE41A"/>
          </a:solidFill>
          <a:ln>
            <a:solidFill>
              <a:srgbClr val="FFE0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0" y="946100"/>
            <a:ext cx="197352" cy="117749"/>
          </a:xfrm>
          <a:prstGeom prst="rect">
            <a:avLst/>
          </a:prstGeom>
          <a:solidFill>
            <a:srgbClr val="FFE41A"/>
          </a:solidFill>
          <a:ln>
            <a:solidFill>
              <a:srgbClr val="FFE4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 y="670999"/>
            <a:ext cx="197353" cy="126869"/>
          </a:xfrm>
          <a:prstGeom prst="rect">
            <a:avLst/>
          </a:prstGeom>
          <a:solidFill>
            <a:srgbClr val="FFE41A"/>
          </a:solidFill>
          <a:ln>
            <a:solidFill>
              <a:srgbClr val="FFE4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lowchart: Process 14"/>
          <p:cNvSpPr/>
          <p:nvPr/>
        </p:nvSpPr>
        <p:spPr>
          <a:xfrm>
            <a:off x="-1" y="1212082"/>
            <a:ext cx="197353" cy="97023"/>
          </a:xfrm>
          <a:prstGeom prst="flowChartProcess">
            <a:avLst/>
          </a:prstGeom>
          <a:solidFill>
            <a:srgbClr val="FFE41A"/>
          </a:solidFill>
          <a:ln>
            <a:solidFill>
              <a:srgbClr val="FFE4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30416466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20"/>
        <p:cNvGrpSpPr/>
        <p:nvPr/>
      </p:nvGrpSpPr>
      <p:grpSpPr>
        <a:xfrm>
          <a:off x="0" y="0"/>
          <a:ext cx="0" cy="0"/>
          <a:chOff x="0" y="0"/>
          <a:chExt cx="0" cy="0"/>
        </a:xfrm>
      </p:grpSpPr>
      <p:sp>
        <p:nvSpPr>
          <p:cNvPr id="11" name="Rectangle 10"/>
          <p:cNvSpPr/>
          <p:nvPr/>
        </p:nvSpPr>
        <p:spPr>
          <a:xfrm>
            <a:off x="0" y="-10840"/>
            <a:ext cx="638106" cy="5143500"/>
          </a:xfrm>
          <a:prstGeom prst="rect">
            <a:avLst/>
          </a:prstGeom>
          <a:solidFill>
            <a:srgbClr val="4A154B"/>
          </a:solidFill>
          <a:ln>
            <a:solidFill>
              <a:srgbClr val="4A15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A154B"/>
              </a:solidFill>
            </a:endParaRPr>
          </a:p>
        </p:txBody>
      </p:sp>
      <p:sp>
        <p:nvSpPr>
          <p:cNvPr id="12" name="Rectangle 11"/>
          <p:cNvSpPr/>
          <p:nvPr/>
        </p:nvSpPr>
        <p:spPr>
          <a:xfrm>
            <a:off x="309186" y="670999"/>
            <a:ext cx="8195068" cy="638106"/>
          </a:xfrm>
          <a:prstGeom prst="rect">
            <a:avLst/>
          </a:prstGeom>
          <a:solidFill>
            <a:srgbClr val="511656"/>
          </a:solidFill>
          <a:ln>
            <a:solidFill>
              <a:srgbClr val="4A15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lowchart: Process 8"/>
          <p:cNvSpPr/>
          <p:nvPr/>
        </p:nvSpPr>
        <p:spPr>
          <a:xfrm>
            <a:off x="8504254" y="4489800"/>
            <a:ext cx="639744" cy="642860"/>
          </a:xfrm>
          <a:prstGeom prst="flowChartProcess">
            <a:avLst/>
          </a:prstGeom>
          <a:solidFill>
            <a:srgbClr val="4A154B"/>
          </a:solidFill>
          <a:ln>
            <a:solidFill>
              <a:srgbClr val="4A15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1" name="Google Shape;521;p14"/>
          <p:cNvSpPr txBox="1">
            <a:spLocks noGrp="1"/>
          </p:cNvSpPr>
          <p:nvPr>
            <p:ph type="title"/>
          </p:nvPr>
        </p:nvSpPr>
        <p:spPr>
          <a:xfrm>
            <a:off x="661100" y="664300"/>
            <a:ext cx="7535687" cy="6537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dirty="0" smtClean="0">
                <a:solidFill>
                  <a:srgbClr val="FFE41A"/>
                </a:solidFill>
              </a:rPr>
              <a:t>Role of  TSO vis-à-vis Private Companies</a:t>
            </a:r>
            <a:endParaRPr dirty="0">
              <a:solidFill>
                <a:srgbClr val="FFE41A"/>
              </a:solidFill>
            </a:endParaRPr>
          </a:p>
        </p:txBody>
      </p:sp>
      <p:sp>
        <p:nvSpPr>
          <p:cNvPr id="523" name="Google Shape;523;p14"/>
          <p:cNvSpPr txBox="1">
            <a:spLocks noGrp="1"/>
          </p:cNvSpPr>
          <p:nvPr>
            <p:ph type="body" idx="1"/>
          </p:nvPr>
        </p:nvSpPr>
        <p:spPr>
          <a:xfrm>
            <a:off x="795989" y="1480144"/>
            <a:ext cx="7708265" cy="2920817"/>
          </a:xfrm>
          <a:prstGeom prst="rect">
            <a:avLst/>
          </a:prstGeom>
        </p:spPr>
        <p:txBody>
          <a:bodyPr spcFirstLastPara="1" wrap="square" lIns="0" tIns="0" rIns="0" bIns="0" anchor="t" anchorCtr="0">
            <a:noAutofit/>
          </a:bodyPr>
          <a:lstStyle/>
          <a:p>
            <a:pPr algn="just"/>
            <a:r>
              <a:rPr lang="en-US" sz="1400" dirty="0" smtClean="0">
                <a:solidFill>
                  <a:srgbClr val="222222"/>
                </a:solidFill>
                <a:latin typeface="+mj-lt"/>
              </a:rPr>
              <a:t>TSO offers  the private limited company, whether or not a MSME, an option to enlarge its ‘think tank’ by using services of </a:t>
            </a:r>
            <a:r>
              <a:rPr lang="en-US" sz="1400" dirty="0" err="1" smtClean="0">
                <a:solidFill>
                  <a:srgbClr val="222222"/>
                </a:solidFill>
                <a:latin typeface="+mj-lt"/>
              </a:rPr>
              <a:t>vBoard</a:t>
            </a:r>
            <a:r>
              <a:rPr lang="en-US" sz="1400" dirty="0" smtClean="0">
                <a:solidFill>
                  <a:srgbClr val="222222"/>
                </a:solidFill>
                <a:latin typeface="+mj-lt"/>
              </a:rPr>
              <a:t> .(virtual </a:t>
            </a:r>
            <a:r>
              <a:rPr lang="en-US" sz="1400" dirty="0" smtClean="0">
                <a:solidFill>
                  <a:srgbClr val="222222"/>
                </a:solidFill>
                <a:latin typeface="+mj-lt"/>
              </a:rPr>
              <a:t>Advisory </a:t>
            </a:r>
            <a:r>
              <a:rPr lang="en-US" sz="1400" dirty="0" smtClean="0">
                <a:solidFill>
                  <a:srgbClr val="222222"/>
                </a:solidFill>
                <a:latin typeface="+mj-lt"/>
              </a:rPr>
              <a:t>Board) since technology today provides tools for overcoming  limitation of size or ownership and enables outward looking by the private limited company or MSME. </a:t>
            </a:r>
          </a:p>
          <a:p>
            <a:pPr algn="just"/>
            <a:r>
              <a:rPr lang="en-US" sz="1400" dirty="0" smtClean="0">
                <a:solidFill>
                  <a:srgbClr val="222222"/>
                </a:solidFill>
                <a:latin typeface="+mj-lt"/>
              </a:rPr>
              <a:t>Our proposition is simple viz. to provide  best-in-class advice &amp; opinions from  ‘professional outsiders’ who are experts in the specific domains, to all MSME’s  on a pan-India basis through participation in the board on a ‘virtual’ basis.</a:t>
            </a:r>
          </a:p>
          <a:p>
            <a:pPr algn="just"/>
            <a:r>
              <a:rPr lang="en-US" sz="1400" dirty="0" smtClean="0">
                <a:solidFill>
                  <a:srgbClr val="222222"/>
                </a:solidFill>
                <a:latin typeface="+mj-lt"/>
              </a:rPr>
              <a:t>The USP of the website is timely &amp; expert solutions at an affordable price while ensuring privacy, confidentiality and above all, objectivity. Also, there is no one-size-fits-all approach and we believe each customer is an unique entity demanding  original solutions</a:t>
            </a:r>
            <a:endParaRPr lang="en-US" sz="1400" dirty="0">
              <a:solidFill>
                <a:srgbClr val="222222"/>
              </a:solidFill>
              <a:latin typeface="+mj-lt"/>
            </a:endParaRPr>
          </a:p>
          <a:p>
            <a:pPr marL="0" lvl="0" indent="0">
              <a:buClr>
                <a:schemeClr val="dk1"/>
              </a:buClr>
              <a:buSzPts val="1100"/>
              <a:buNone/>
            </a:pPr>
            <a:endParaRPr sz="1600" dirty="0"/>
          </a:p>
        </p:txBody>
      </p:sp>
      <p:sp>
        <p:nvSpPr>
          <p:cNvPr id="525" name="Google Shape;525;p14"/>
          <p:cNvSpPr txBox="1">
            <a:spLocks noGrp="1"/>
          </p:cNvSpPr>
          <p:nvPr>
            <p:ph type="sldNum" idx="12"/>
          </p:nvPr>
        </p:nvSpPr>
        <p:spPr>
          <a:xfrm>
            <a:off x="8504254" y="4489800"/>
            <a:ext cx="653700" cy="653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solidFill>
                  <a:srgbClr val="FFE41A"/>
                </a:solidFill>
              </a:rPr>
              <a:pPr marL="0" lvl="0" indent="0" algn="ctr" rtl="0">
                <a:spcBef>
                  <a:spcPts val="0"/>
                </a:spcBef>
                <a:spcAft>
                  <a:spcPts val="0"/>
                </a:spcAft>
                <a:buNone/>
              </a:pPr>
              <a:t>8</a:t>
            </a:fld>
            <a:endParaRPr dirty="0">
              <a:solidFill>
                <a:srgbClr val="FFE41A"/>
              </a:solidFill>
            </a:endParaRPr>
          </a:p>
        </p:txBody>
      </p:sp>
      <p:pic>
        <p:nvPicPr>
          <p:cNvPr id="8" name="Picture 7"/>
          <p:cNvPicPr>
            <a:picLocks noChangeAspect="1"/>
          </p:cNvPicPr>
          <p:nvPr/>
        </p:nvPicPr>
        <p:blipFill>
          <a:blip r:embed="rId3"/>
          <a:stretch>
            <a:fillRect/>
          </a:stretch>
        </p:blipFill>
        <p:spPr>
          <a:xfrm>
            <a:off x="8196787" y="-1111"/>
            <a:ext cx="947211" cy="947211"/>
          </a:xfrm>
          <a:prstGeom prst="rect">
            <a:avLst/>
          </a:prstGeom>
        </p:spPr>
      </p:pic>
      <p:pic>
        <p:nvPicPr>
          <p:cNvPr id="7" name="Picture 6"/>
          <p:cNvPicPr>
            <a:picLocks noChangeAspect="1"/>
          </p:cNvPicPr>
          <p:nvPr/>
        </p:nvPicPr>
        <p:blipFill>
          <a:blip r:embed="rId3"/>
          <a:stretch>
            <a:fillRect/>
          </a:stretch>
        </p:blipFill>
        <p:spPr>
          <a:xfrm>
            <a:off x="8096379" y="115628"/>
            <a:ext cx="923761" cy="923761"/>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10" name="Rectangle 9"/>
          <p:cNvSpPr/>
          <p:nvPr/>
        </p:nvSpPr>
        <p:spPr>
          <a:xfrm>
            <a:off x="8831104" y="1212081"/>
            <a:ext cx="312896" cy="104821"/>
          </a:xfrm>
          <a:prstGeom prst="rect">
            <a:avLst/>
          </a:prstGeom>
          <a:solidFill>
            <a:srgbClr val="FFE41A"/>
          </a:solidFill>
          <a:ln>
            <a:solidFill>
              <a:srgbClr val="FFE0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0" y="946100"/>
            <a:ext cx="197352" cy="117749"/>
          </a:xfrm>
          <a:prstGeom prst="rect">
            <a:avLst/>
          </a:prstGeom>
          <a:solidFill>
            <a:srgbClr val="FFE41A"/>
          </a:solidFill>
          <a:ln>
            <a:solidFill>
              <a:srgbClr val="FFE4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 y="670999"/>
            <a:ext cx="197353" cy="126869"/>
          </a:xfrm>
          <a:prstGeom prst="rect">
            <a:avLst/>
          </a:prstGeom>
          <a:solidFill>
            <a:srgbClr val="FFE41A"/>
          </a:solidFill>
          <a:ln>
            <a:solidFill>
              <a:srgbClr val="FFE4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lowchart: Process 14"/>
          <p:cNvSpPr/>
          <p:nvPr/>
        </p:nvSpPr>
        <p:spPr>
          <a:xfrm>
            <a:off x="-1" y="1212082"/>
            <a:ext cx="197353" cy="97023"/>
          </a:xfrm>
          <a:prstGeom prst="flowChartProcess">
            <a:avLst/>
          </a:prstGeom>
          <a:solidFill>
            <a:srgbClr val="FFE41A"/>
          </a:solidFill>
          <a:ln>
            <a:solidFill>
              <a:srgbClr val="FFE4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30416466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20"/>
        <p:cNvGrpSpPr/>
        <p:nvPr/>
      </p:nvGrpSpPr>
      <p:grpSpPr>
        <a:xfrm>
          <a:off x="0" y="0"/>
          <a:ext cx="0" cy="0"/>
          <a:chOff x="0" y="0"/>
          <a:chExt cx="0" cy="0"/>
        </a:xfrm>
      </p:grpSpPr>
      <p:sp>
        <p:nvSpPr>
          <p:cNvPr id="11" name="Rectangle 10"/>
          <p:cNvSpPr/>
          <p:nvPr/>
        </p:nvSpPr>
        <p:spPr>
          <a:xfrm>
            <a:off x="0" y="-10840"/>
            <a:ext cx="638106" cy="5143500"/>
          </a:xfrm>
          <a:prstGeom prst="rect">
            <a:avLst/>
          </a:prstGeom>
          <a:solidFill>
            <a:srgbClr val="4A154B"/>
          </a:solidFill>
          <a:ln>
            <a:solidFill>
              <a:srgbClr val="4A15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A154B"/>
              </a:solidFill>
            </a:endParaRPr>
          </a:p>
        </p:txBody>
      </p:sp>
      <p:sp>
        <p:nvSpPr>
          <p:cNvPr id="12" name="Rectangle 11"/>
          <p:cNvSpPr/>
          <p:nvPr/>
        </p:nvSpPr>
        <p:spPr>
          <a:xfrm>
            <a:off x="309186" y="670999"/>
            <a:ext cx="8195068" cy="638106"/>
          </a:xfrm>
          <a:prstGeom prst="rect">
            <a:avLst/>
          </a:prstGeom>
          <a:solidFill>
            <a:srgbClr val="511656"/>
          </a:solidFill>
          <a:ln>
            <a:solidFill>
              <a:srgbClr val="4A15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lowchart: Process 8"/>
          <p:cNvSpPr/>
          <p:nvPr/>
        </p:nvSpPr>
        <p:spPr>
          <a:xfrm>
            <a:off x="8504254" y="4489800"/>
            <a:ext cx="639744" cy="642860"/>
          </a:xfrm>
          <a:prstGeom prst="flowChartProcess">
            <a:avLst/>
          </a:prstGeom>
          <a:solidFill>
            <a:srgbClr val="4A154B"/>
          </a:solidFill>
          <a:ln>
            <a:solidFill>
              <a:srgbClr val="4A15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1" name="Google Shape;521;p14"/>
          <p:cNvSpPr txBox="1">
            <a:spLocks noGrp="1"/>
          </p:cNvSpPr>
          <p:nvPr>
            <p:ph type="title"/>
          </p:nvPr>
        </p:nvSpPr>
        <p:spPr>
          <a:xfrm>
            <a:off x="661100" y="664300"/>
            <a:ext cx="7535687" cy="653700"/>
          </a:xfrm>
          <a:prstGeom prst="rect">
            <a:avLst/>
          </a:prstGeom>
        </p:spPr>
        <p:txBody>
          <a:bodyPr spcFirstLastPara="1" wrap="square" lIns="0" tIns="0" rIns="0" bIns="0" anchor="ctr" anchorCtr="0">
            <a:noAutofit/>
          </a:bodyPr>
          <a:lstStyle/>
          <a:p>
            <a:pPr lvl="0"/>
            <a:r>
              <a:rPr lang="en-US" dirty="0">
                <a:solidFill>
                  <a:srgbClr val="FFE41A"/>
                </a:solidFill>
              </a:rPr>
              <a:t>Structure of Board of Directors</a:t>
            </a:r>
            <a:endParaRPr dirty="0">
              <a:solidFill>
                <a:srgbClr val="FFE41A"/>
              </a:solidFill>
            </a:endParaRPr>
          </a:p>
        </p:txBody>
      </p:sp>
      <p:sp>
        <p:nvSpPr>
          <p:cNvPr id="523" name="Google Shape;523;p14"/>
          <p:cNvSpPr txBox="1">
            <a:spLocks noGrp="1"/>
          </p:cNvSpPr>
          <p:nvPr>
            <p:ph type="body" idx="1"/>
          </p:nvPr>
        </p:nvSpPr>
        <p:spPr>
          <a:xfrm>
            <a:off x="902922" y="1257541"/>
            <a:ext cx="7708265" cy="3356023"/>
          </a:xfrm>
          <a:prstGeom prst="rect">
            <a:avLst/>
          </a:prstGeom>
        </p:spPr>
        <p:txBody>
          <a:bodyPr spcFirstLastPara="1" wrap="square" lIns="0" tIns="0" rIns="0" bIns="0" anchor="t" anchorCtr="0">
            <a:noAutofit/>
          </a:bodyPr>
          <a:lstStyle/>
          <a:p>
            <a:pPr marL="0" lvl="0" indent="0">
              <a:buClr>
                <a:schemeClr val="dk1"/>
              </a:buClr>
              <a:buSzPts val="1100"/>
              <a:buNone/>
            </a:pPr>
            <a:r>
              <a:rPr lang="en-US" sz="1400" dirty="0" smtClean="0">
                <a:solidFill>
                  <a:srgbClr val="222222"/>
                </a:solidFill>
                <a:latin typeface="+mj-lt"/>
              </a:rPr>
              <a:t>The </a:t>
            </a:r>
            <a:r>
              <a:rPr lang="en-US" sz="1400" dirty="0">
                <a:solidFill>
                  <a:srgbClr val="222222"/>
                </a:solidFill>
                <a:latin typeface="+mj-lt"/>
              </a:rPr>
              <a:t>composition of the board </a:t>
            </a:r>
            <a:r>
              <a:rPr lang="en-US" sz="1400" dirty="0" smtClean="0">
                <a:solidFill>
                  <a:srgbClr val="222222"/>
                </a:solidFill>
                <a:latin typeface="+mj-lt"/>
              </a:rPr>
              <a:t>may vary as </a:t>
            </a:r>
            <a:r>
              <a:rPr lang="en-US" sz="1400" dirty="0">
                <a:solidFill>
                  <a:srgbClr val="222222"/>
                </a:solidFill>
                <a:latin typeface="+mj-lt"/>
              </a:rPr>
              <a:t>per the company and state laws. The board size is limited by a company specifying the minimum and maximum limit in its Articles of </a:t>
            </a:r>
            <a:r>
              <a:rPr lang="en-US" sz="1400" dirty="0" smtClean="0">
                <a:solidFill>
                  <a:srgbClr val="222222"/>
                </a:solidFill>
                <a:latin typeface="+mj-lt"/>
              </a:rPr>
              <a:t>Association. Organizations </a:t>
            </a:r>
            <a:r>
              <a:rPr lang="en-US" sz="1400" dirty="0">
                <a:solidFill>
                  <a:srgbClr val="222222"/>
                </a:solidFill>
                <a:latin typeface="+mj-lt"/>
              </a:rPr>
              <a:t>commonly have 3 to 31 </a:t>
            </a:r>
            <a:r>
              <a:rPr lang="en-US" sz="1400" dirty="0" smtClean="0">
                <a:solidFill>
                  <a:srgbClr val="222222"/>
                </a:solidFill>
                <a:latin typeface="+mj-lt"/>
              </a:rPr>
              <a:t>directors with a typical set up as follows:</a:t>
            </a:r>
          </a:p>
          <a:p>
            <a:pPr marL="101600" indent="0">
              <a:buNone/>
            </a:pPr>
            <a:r>
              <a:rPr lang="en-US" sz="1400" dirty="0" smtClean="0">
                <a:solidFill>
                  <a:srgbClr val="222222"/>
                </a:solidFill>
                <a:latin typeface="+mj-lt"/>
              </a:rPr>
              <a:t>1.Chairman</a:t>
            </a:r>
            <a:r>
              <a:rPr lang="en-US" sz="1400" dirty="0">
                <a:solidFill>
                  <a:srgbClr val="222222"/>
                </a:solidFill>
                <a:latin typeface="+mj-lt"/>
              </a:rPr>
              <a:t>: </a:t>
            </a:r>
            <a:r>
              <a:rPr lang="en-US" sz="1400" dirty="0" smtClean="0">
                <a:solidFill>
                  <a:srgbClr val="222222"/>
                </a:solidFill>
                <a:latin typeface="+mj-lt"/>
              </a:rPr>
              <a:t>The </a:t>
            </a:r>
            <a:r>
              <a:rPr lang="en-US" sz="1400" dirty="0">
                <a:solidFill>
                  <a:srgbClr val="222222"/>
                </a:solidFill>
                <a:latin typeface="+mj-lt"/>
              </a:rPr>
              <a:t>BOD votes and elects the chairperson. Usually, the company’s chief executive officer is the chairman.</a:t>
            </a:r>
          </a:p>
          <a:p>
            <a:pPr marL="101600" lvl="0" indent="0">
              <a:buClr>
                <a:srgbClr val="FFAD1D"/>
              </a:buClr>
              <a:buNone/>
            </a:pPr>
            <a:r>
              <a:rPr lang="en-US" sz="1400" dirty="0">
                <a:solidFill>
                  <a:srgbClr val="222222"/>
                </a:solidFill>
                <a:latin typeface="+mj-lt"/>
              </a:rPr>
              <a:t>2. Managing </a:t>
            </a:r>
            <a:r>
              <a:rPr lang="en-US" sz="1400" dirty="0" smtClean="0">
                <a:solidFill>
                  <a:srgbClr val="222222"/>
                </a:solidFill>
                <a:latin typeface="+mj-lt"/>
              </a:rPr>
              <a:t>Director : Is </a:t>
            </a:r>
            <a:r>
              <a:rPr lang="en-US" sz="1400" dirty="0">
                <a:solidFill>
                  <a:srgbClr val="222222"/>
                </a:solidFill>
                <a:latin typeface="+mj-lt"/>
              </a:rPr>
              <a:t>an individual elected by the company’s executive directors to manage, guide, and monitor business functioning</a:t>
            </a:r>
            <a:r>
              <a:rPr lang="en-US" sz="1400" dirty="0" smtClean="0">
                <a:solidFill>
                  <a:srgbClr val="222222"/>
                </a:solidFill>
                <a:latin typeface="+mj-lt"/>
              </a:rPr>
              <a:t>.</a:t>
            </a:r>
          </a:p>
          <a:p>
            <a:pPr marL="101600" indent="0">
              <a:buNone/>
            </a:pPr>
            <a:r>
              <a:rPr lang="en-US" sz="1400" dirty="0">
                <a:solidFill>
                  <a:srgbClr val="222222"/>
                </a:solidFill>
                <a:latin typeface="+mj-lt"/>
              </a:rPr>
              <a:t>3. Executive Director: </a:t>
            </a:r>
            <a:r>
              <a:rPr lang="en-US" sz="1400" dirty="0" smtClean="0">
                <a:solidFill>
                  <a:srgbClr val="222222"/>
                </a:solidFill>
                <a:latin typeface="+mj-lt"/>
              </a:rPr>
              <a:t>Such </a:t>
            </a:r>
            <a:r>
              <a:rPr lang="en-US" sz="1400" dirty="0">
                <a:solidFill>
                  <a:srgbClr val="222222"/>
                </a:solidFill>
                <a:latin typeface="+mj-lt"/>
              </a:rPr>
              <a:t>an individual takes active participation in the company’s management, business operations, sales, and finances. </a:t>
            </a:r>
          </a:p>
          <a:p>
            <a:pPr marL="101600" indent="0">
              <a:buNone/>
            </a:pPr>
            <a:r>
              <a:rPr lang="en-US" sz="1400" dirty="0">
                <a:solidFill>
                  <a:srgbClr val="222222"/>
                </a:solidFill>
                <a:latin typeface="+mj-lt"/>
              </a:rPr>
              <a:t>4.Non-Executive Director: </a:t>
            </a:r>
            <a:r>
              <a:rPr lang="en-US" sz="1400" dirty="0" smtClean="0">
                <a:solidFill>
                  <a:srgbClr val="222222"/>
                </a:solidFill>
                <a:latin typeface="+mj-lt"/>
              </a:rPr>
              <a:t>External </a:t>
            </a:r>
            <a:r>
              <a:rPr lang="en-US" sz="1400" dirty="0">
                <a:solidFill>
                  <a:srgbClr val="222222"/>
                </a:solidFill>
                <a:latin typeface="+mj-lt"/>
              </a:rPr>
              <a:t>directors </a:t>
            </a:r>
            <a:r>
              <a:rPr lang="en-US" sz="1400" dirty="0" smtClean="0">
                <a:solidFill>
                  <a:srgbClr val="222222"/>
                </a:solidFill>
                <a:latin typeface="+mj-lt"/>
              </a:rPr>
              <a:t>who present </a:t>
            </a:r>
            <a:r>
              <a:rPr lang="en-US" sz="1400" dirty="0">
                <a:solidFill>
                  <a:srgbClr val="222222"/>
                </a:solidFill>
                <a:latin typeface="+mj-lt"/>
              </a:rPr>
              <a:t>an objective and third-person </a:t>
            </a:r>
            <a:r>
              <a:rPr lang="en-US" sz="1400" dirty="0" smtClean="0">
                <a:solidFill>
                  <a:srgbClr val="222222"/>
                </a:solidFill>
                <a:latin typeface="+mj-lt"/>
              </a:rPr>
              <a:t>perspective usually by </a:t>
            </a:r>
            <a:r>
              <a:rPr lang="en-US" sz="1400" dirty="0">
                <a:solidFill>
                  <a:srgbClr val="222222"/>
                </a:solidFill>
                <a:latin typeface="+mj-lt"/>
              </a:rPr>
              <a:t>charging a certain fee. In </a:t>
            </a:r>
            <a:r>
              <a:rPr lang="en-US" sz="1400" dirty="0" smtClean="0">
                <a:solidFill>
                  <a:srgbClr val="222222"/>
                </a:solidFill>
                <a:latin typeface="+mj-lt"/>
              </a:rPr>
              <a:t>some cases, they </a:t>
            </a:r>
            <a:r>
              <a:rPr lang="en-US" sz="1400" dirty="0">
                <a:solidFill>
                  <a:srgbClr val="222222"/>
                </a:solidFill>
                <a:latin typeface="+mj-lt"/>
              </a:rPr>
              <a:t>give voice to stakeholders outside a firm.</a:t>
            </a:r>
          </a:p>
          <a:p>
            <a:pPr marL="0" lvl="0" indent="0">
              <a:buClr>
                <a:schemeClr val="dk1"/>
              </a:buClr>
              <a:buSzPts val="1100"/>
              <a:buNone/>
            </a:pPr>
            <a:endParaRPr sz="1500" dirty="0"/>
          </a:p>
        </p:txBody>
      </p:sp>
      <p:sp>
        <p:nvSpPr>
          <p:cNvPr id="525" name="Google Shape;525;p14"/>
          <p:cNvSpPr txBox="1">
            <a:spLocks noGrp="1"/>
          </p:cNvSpPr>
          <p:nvPr>
            <p:ph type="sldNum" idx="12"/>
          </p:nvPr>
        </p:nvSpPr>
        <p:spPr>
          <a:xfrm>
            <a:off x="8504254" y="4489800"/>
            <a:ext cx="653700" cy="653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solidFill>
                  <a:srgbClr val="FFE41A"/>
                </a:solidFill>
              </a:rPr>
              <a:pPr marL="0" lvl="0" indent="0" algn="ctr" rtl="0">
                <a:spcBef>
                  <a:spcPts val="0"/>
                </a:spcBef>
                <a:spcAft>
                  <a:spcPts val="0"/>
                </a:spcAft>
                <a:buNone/>
              </a:pPr>
              <a:t>9</a:t>
            </a:fld>
            <a:endParaRPr dirty="0">
              <a:solidFill>
                <a:srgbClr val="FFE41A"/>
              </a:solidFill>
            </a:endParaRPr>
          </a:p>
        </p:txBody>
      </p:sp>
      <p:pic>
        <p:nvPicPr>
          <p:cNvPr id="8" name="Picture 7"/>
          <p:cNvPicPr>
            <a:picLocks noChangeAspect="1"/>
          </p:cNvPicPr>
          <p:nvPr/>
        </p:nvPicPr>
        <p:blipFill>
          <a:blip r:embed="rId3"/>
          <a:stretch>
            <a:fillRect/>
          </a:stretch>
        </p:blipFill>
        <p:spPr>
          <a:xfrm>
            <a:off x="8196787" y="-1111"/>
            <a:ext cx="947211" cy="947211"/>
          </a:xfrm>
          <a:prstGeom prst="rect">
            <a:avLst/>
          </a:prstGeom>
        </p:spPr>
      </p:pic>
      <p:pic>
        <p:nvPicPr>
          <p:cNvPr id="7" name="Picture 6"/>
          <p:cNvPicPr>
            <a:picLocks noChangeAspect="1"/>
          </p:cNvPicPr>
          <p:nvPr/>
        </p:nvPicPr>
        <p:blipFill>
          <a:blip r:embed="rId3"/>
          <a:stretch>
            <a:fillRect/>
          </a:stretch>
        </p:blipFill>
        <p:spPr>
          <a:xfrm>
            <a:off x="8096379" y="115628"/>
            <a:ext cx="923761" cy="923761"/>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10" name="Rectangle 9"/>
          <p:cNvSpPr/>
          <p:nvPr/>
        </p:nvSpPr>
        <p:spPr>
          <a:xfrm>
            <a:off x="8831104" y="1212081"/>
            <a:ext cx="312896" cy="104821"/>
          </a:xfrm>
          <a:prstGeom prst="rect">
            <a:avLst/>
          </a:prstGeom>
          <a:solidFill>
            <a:srgbClr val="FFE41A"/>
          </a:solidFill>
          <a:ln>
            <a:solidFill>
              <a:srgbClr val="FFE0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0" y="946100"/>
            <a:ext cx="197352" cy="117749"/>
          </a:xfrm>
          <a:prstGeom prst="rect">
            <a:avLst/>
          </a:prstGeom>
          <a:solidFill>
            <a:srgbClr val="FFE41A"/>
          </a:solidFill>
          <a:ln>
            <a:solidFill>
              <a:srgbClr val="FFE4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 y="670999"/>
            <a:ext cx="197353" cy="126869"/>
          </a:xfrm>
          <a:prstGeom prst="rect">
            <a:avLst/>
          </a:prstGeom>
          <a:solidFill>
            <a:srgbClr val="FFE41A"/>
          </a:solidFill>
          <a:ln>
            <a:solidFill>
              <a:srgbClr val="FFE4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lowchart: Process 14"/>
          <p:cNvSpPr/>
          <p:nvPr/>
        </p:nvSpPr>
        <p:spPr>
          <a:xfrm>
            <a:off x="-1" y="1212082"/>
            <a:ext cx="197353" cy="97023"/>
          </a:xfrm>
          <a:prstGeom prst="flowChartProcess">
            <a:avLst/>
          </a:prstGeom>
          <a:solidFill>
            <a:srgbClr val="FFE41A"/>
          </a:solidFill>
          <a:ln>
            <a:solidFill>
              <a:srgbClr val="FFE4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8023239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20"/>
        <p:cNvGrpSpPr/>
        <p:nvPr/>
      </p:nvGrpSpPr>
      <p:grpSpPr>
        <a:xfrm>
          <a:off x="0" y="0"/>
          <a:ext cx="0" cy="0"/>
          <a:chOff x="0" y="0"/>
          <a:chExt cx="0" cy="0"/>
        </a:xfrm>
      </p:grpSpPr>
      <p:sp>
        <p:nvSpPr>
          <p:cNvPr id="11" name="Rectangle 10"/>
          <p:cNvSpPr/>
          <p:nvPr/>
        </p:nvSpPr>
        <p:spPr>
          <a:xfrm>
            <a:off x="0" y="-10840"/>
            <a:ext cx="638106" cy="5143500"/>
          </a:xfrm>
          <a:prstGeom prst="rect">
            <a:avLst/>
          </a:prstGeom>
          <a:solidFill>
            <a:srgbClr val="4A154B"/>
          </a:solidFill>
          <a:ln>
            <a:solidFill>
              <a:srgbClr val="4A15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A154B"/>
              </a:solidFill>
            </a:endParaRPr>
          </a:p>
        </p:txBody>
      </p:sp>
      <p:sp>
        <p:nvSpPr>
          <p:cNvPr id="12" name="Rectangle 11"/>
          <p:cNvSpPr/>
          <p:nvPr/>
        </p:nvSpPr>
        <p:spPr>
          <a:xfrm>
            <a:off x="309186" y="670999"/>
            <a:ext cx="8195068" cy="638106"/>
          </a:xfrm>
          <a:prstGeom prst="rect">
            <a:avLst/>
          </a:prstGeom>
          <a:solidFill>
            <a:srgbClr val="511656"/>
          </a:solidFill>
          <a:ln>
            <a:solidFill>
              <a:srgbClr val="4A15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lowchart: Process 8"/>
          <p:cNvSpPr/>
          <p:nvPr/>
        </p:nvSpPr>
        <p:spPr>
          <a:xfrm>
            <a:off x="8504254" y="4489800"/>
            <a:ext cx="639744" cy="642860"/>
          </a:xfrm>
          <a:prstGeom prst="flowChartProcess">
            <a:avLst/>
          </a:prstGeom>
          <a:solidFill>
            <a:srgbClr val="4A154B"/>
          </a:solidFill>
          <a:ln>
            <a:solidFill>
              <a:srgbClr val="4A15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1" name="Google Shape;521;p14"/>
          <p:cNvSpPr txBox="1">
            <a:spLocks noGrp="1"/>
          </p:cNvSpPr>
          <p:nvPr>
            <p:ph type="title"/>
          </p:nvPr>
        </p:nvSpPr>
        <p:spPr>
          <a:xfrm>
            <a:off x="661100" y="664300"/>
            <a:ext cx="7535687" cy="653700"/>
          </a:xfrm>
          <a:prstGeom prst="rect">
            <a:avLst/>
          </a:prstGeom>
        </p:spPr>
        <p:txBody>
          <a:bodyPr spcFirstLastPara="1" wrap="square" lIns="0" tIns="0" rIns="0" bIns="0" anchor="ctr" anchorCtr="0">
            <a:noAutofit/>
          </a:bodyPr>
          <a:lstStyle/>
          <a:p>
            <a:pPr lvl="0"/>
            <a:r>
              <a:rPr lang="en-US" dirty="0" smtClean="0">
                <a:solidFill>
                  <a:srgbClr val="FFE41A"/>
                </a:solidFill>
              </a:rPr>
              <a:t>Role of TSO vis-à-vis  non-executive Directors</a:t>
            </a:r>
            <a:endParaRPr dirty="0">
              <a:solidFill>
                <a:srgbClr val="FFE41A"/>
              </a:solidFill>
            </a:endParaRPr>
          </a:p>
        </p:txBody>
      </p:sp>
      <p:sp>
        <p:nvSpPr>
          <p:cNvPr id="523" name="Google Shape;523;p14"/>
          <p:cNvSpPr txBox="1">
            <a:spLocks noGrp="1"/>
          </p:cNvSpPr>
          <p:nvPr>
            <p:ph type="body" idx="1"/>
          </p:nvPr>
        </p:nvSpPr>
        <p:spPr>
          <a:xfrm>
            <a:off x="795989" y="1568983"/>
            <a:ext cx="7708265" cy="2920817"/>
          </a:xfrm>
          <a:prstGeom prst="rect">
            <a:avLst/>
          </a:prstGeom>
        </p:spPr>
        <p:txBody>
          <a:bodyPr spcFirstLastPara="1" wrap="square" lIns="0" tIns="0" rIns="0" bIns="0" anchor="t" anchorCtr="0">
            <a:noAutofit/>
          </a:bodyPr>
          <a:lstStyle/>
          <a:p>
            <a:r>
              <a:rPr lang="en-US" sz="1400" dirty="0" smtClean="0">
                <a:solidFill>
                  <a:srgbClr val="222222"/>
                </a:solidFill>
                <a:latin typeface="+mn-lt"/>
                <a:cs typeface="Arial" pitchFamily="34" charset="0"/>
              </a:rPr>
              <a:t>The Chairman, Managing Director  (or Chief Executive Officer) &amp; the Executive Director discharge fiduciary responsibilities of the private corporation or private limited company. As such, the positions or responsibilities themselves remain integral and cannot be diluted in any form. </a:t>
            </a:r>
          </a:p>
          <a:p>
            <a:r>
              <a:rPr lang="en-US" sz="1400" dirty="0" smtClean="0">
                <a:solidFill>
                  <a:srgbClr val="222222"/>
                </a:solidFill>
                <a:latin typeface="+mn-lt"/>
                <a:cs typeface="Arial" pitchFamily="34" charset="0"/>
              </a:rPr>
              <a:t>TSO offers an alternative to the non executive director . Since they don’t belong </a:t>
            </a:r>
            <a:r>
              <a:rPr lang="en-US" sz="1400" dirty="0">
                <a:solidFill>
                  <a:srgbClr val="222222"/>
                </a:solidFill>
                <a:latin typeface="+mn-lt"/>
                <a:cs typeface="Arial" pitchFamily="34" charset="0"/>
              </a:rPr>
              <a:t>to the organization </a:t>
            </a:r>
            <a:r>
              <a:rPr lang="en-US" sz="1400" dirty="0" smtClean="0">
                <a:solidFill>
                  <a:srgbClr val="222222"/>
                </a:solidFill>
                <a:latin typeface="+mn-lt"/>
                <a:cs typeface="Arial" pitchFamily="34" charset="0"/>
              </a:rPr>
              <a:t>and are expected to present </a:t>
            </a:r>
            <a:r>
              <a:rPr lang="en-US" sz="1400" dirty="0">
                <a:solidFill>
                  <a:srgbClr val="222222"/>
                </a:solidFill>
                <a:latin typeface="+mn-lt"/>
                <a:cs typeface="Arial" pitchFamily="34" charset="0"/>
              </a:rPr>
              <a:t>an objective and third-person </a:t>
            </a:r>
            <a:r>
              <a:rPr lang="en-US" sz="1400" dirty="0" smtClean="0">
                <a:solidFill>
                  <a:srgbClr val="222222"/>
                </a:solidFill>
                <a:latin typeface="+mn-lt"/>
                <a:cs typeface="Arial" pitchFamily="34" charset="0"/>
              </a:rPr>
              <a:t>perspective, the definition fits the TSO perfectly</a:t>
            </a:r>
          </a:p>
          <a:p>
            <a:r>
              <a:rPr lang="en-US" sz="1400" dirty="0" smtClean="0">
                <a:solidFill>
                  <a:srgbClr val="222222"/>
                </a:solidFill>
                <a:latin typeface="+mn-lt"/>
                <a:cs typeface="Arial" pitchFamily="34" charset="0"/>
              </a:rPr>
              <a:t>Thus the coordinator essays two roles: 1. As an one-point  reference for  the company vis-à-vis TSO through the participation as a ‘virtual’ board member; 2. As a facilitator for the company to avail the services of the ‘experts’  through the website. </a:t>
            </a:r>
            <a:endParaRPr lang="en-US" sz="1400" dirty="0">
              <a:solidFill>
                <a:srgbClr val="222222"/>
              </a:solidFill>
              <a:latin typeface="+mn-lt"/>
              <a:cs typeface="Arial" pitchFamily="34" charset="0"/>
            </a:endParaRPr>
          </a:p>
          <a:p>
            <a:pPr marL="101600" indent="0">
              <a:buNone/>
            </a:pPr>
            <a:endParaRPr lang="en-US" sz="1200" dirty="0">
              <a:latin typeface="+mn-lt"/>
            </a:endParaRPr>
          </a:p>
          <a:p>
            <a:pPr marL="0" lvl="0" indent="0">
              <a:buClr>
                <a:schemeClr val="dk1"/>
              </a:buClr>
              <a:buSzPts val="1100"/>
              <a:buNone/>
            </a:pPr>
            <a:endParaRPr sz="1500" dirty="0"/>
          </a:p>
        </p:txBody>
      </p:sp>
      <p:sp>
        <p:nvSpPr>
          <p:cNvPr id="525" name="Google Shape;525;p14"/>
          <p:cNvSpPr txBox="1">
            <a:spLocks noGrp="1"/>
          </p:cNvSpPr>
          <p:nvPr>
            <p:ph type="sldNum" idx="12"/>
          </p:nvPr>
        </p:nvSpPr>
        <p:spPr>
          <a:xfrm>
            <a:off x="8504254" y="4489800"/>
            <a:ext cx="653700" cy="653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solidFill>
                  <a:srgbClr val="FFE41A"/>
                </a:solidFill>
              </a:rPr>
              <a:pPr marL="0" lvl="0" indent="0" algn="ctr" rtl="0">
                <a:spcBef>
                  <a:spcPts val="0"/>
                </a:spcBef>
                <a:spcAft>
                  <a:spcPts val="0"/>
                </a:spcAft>
                <a:buNone/>
              </a:pPr>
              <a:t>10</a:t>
            </a:fld>
            <a:endParaRPr dirty="0">
              <a:solidFill>
                <a:srgbClr val="FFE41A"/>
              </a:solidFill>
            </a:endParaRPr>
          </a:p>
        </p:txBody>
      </p:sp>
      <p:pic>
        <p:nvPicPr>
          <p:cNvPr id="8" name="Picture 7"/>
          <p:cNvPicPr>
            <a:picLocks noChangeAspect="1"/>
          </p:cNvPicPr>
          <p:nvPr/>
        </p:nvPicPr>
        <p:blipFill>
          <a:blip r:embed="rId3"/>
          <a:stretch>
            <a:fillRect/>
          </a:stretch>
        </p:blipFill>
        <p:spPr>
          <a:xfrm>
            <a:off x="8196787" y="-1111"/>
            <a:ext cx="947211" cy="947211"/>
          </a:xfrm>
          <a:prstGeom prst="rect">
            <a:avLst/>
          </a:prstGeom>
        </p:spPr>
      </p:pic>
      <p:pic>
        <p:nvPicPr>
          <p:cNvPr id="7" name="Picture 6"/>
          <p:cNvPicPr>
            <a:picLocks noChangeAspect="1"/>
          </p:cNvPicPr>
          <p:nvPr/>
        </p:nvPicPr>
        <p:blipFill>
          <a:blip r:embed="rId3"/>
          <a:stretch>
            <a:fillRect/>
          </a:stretch>
        </p:blipFill>
        <p:spPr>
          <a:xfrm>
            <a:off x="8096379" y="115628"/>
            <a:ext cx="923761" cy="923761"/>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10" name="Rectangle 9"/>
          <p:cNvSpPr/>
          <p:nvPr/>
        </p:nvSpPr>
        <p:spPr>
          <a:xfrm>
            <a:off x="8831104" y="1212081"/>
            <a:ext cx="312896" cy="104821"/>
          </a:xfrm>
          <a:prstGeom prst="rect">
            <a:avLst/>
          </a:prstGeom>
          <a:solidFill>
            <a:srgbClr val="FFE41A"/>
          </a:solidFill>
          <a:ln>
            <a:solidFill>
              <a:srgbClr val="FFE0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0" y="946100"/>
            <a:ext cx="197352" cy="117749"/>
          </a:xfrm>
          <a:prstGeom prst="rect">
            <a:avLst/>
          </a:prstGeom>
          <a:solidFill>
            <a:srgbClr val="FFE41A"/>
          </a:solidFill>
          <a:ln>
            <a:solidFill>
              <a:srgbClr val="FFE4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 y="670999"/>
            <a:ext cx="197353" cy="126869"/>
          </a:xfrm>
          <a:prstGeom prst="rect">
            <a:avLst/>
          </a:prstGeom>
          <a:solidFill>
            <a:srgbClr val="FFE41A"/>
          </a:solidFill>
          <a:ln>
            <a:solidFill>
              <a:srgbClr val="FFE4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lowchart: Process 14"/>
          <p:cNvSpPr/>
          <p:nvPr/>
        </p:nvSpPr>
        <p:spPr>
          <a:xfrm>
            <a:off x="-1" y="1212082"/>
            <a:ext cx="197353" cy="97023"/>
          </a:xfrm>
          <a:prstGeom prst="flowChartProcess">
            <a:avLst/>
          </a:prstGeom>
          <a:solidFill>
            <a:srgbClr val="FFE41A"/>
          </a:solidFill>
          <a:ln>
            <a:solidFill>
              <a:srgbClr val="FFE4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506549318"/>
      </p:ext>
    </p:extLst>
  </p:cSld>
  <p:clrMapOvr>
    <a:masterClrMapping/>
  </p:clrMapOvr>
  <p:timing>
    <p:tnLst>
      <p:par>
        <p:cTn id="1" dur="indefinite" restart="never" nodeType="tmRoot"/>
      </p:par>
    </p:tnLst>
  </p:timing>
</p:sld>
</file>

<file path=ppt/theme/theme1.xml><?xml version="1.0" encoding="utf-8"?>
<a:theme xmlns:a="http://schemas.openxmlformats.org/drawingml/2006/main" name="Lodovico template">
  <a:themeElements>
    <a:clrScheme name="Custom 347">
      <a:dk1>
        <a:srgbClr val="272A36"/>
      </a:dk1>
      <a:lt1>
        <a:srgbClr val="FFFFFF"/>
      </a:lt1>
      <a:dk2>
        <a:srgbClr val="808392"/>
      </a:dk2>
      <a:lt2>
        <a:srgbClr val="E0E0E7"/>
      </a:lt2>
      <a:accent1>
        <a:srgbClr val="FFAD1D"/>
      </a:accent1>
      <a:accent2>
        <a:srgbClr val="EB7700"/>
      </a:accent2>
      <a:accent3>
        <a:srgbClr val="FD7E6B"/>
      </a:accent3>
      <a:accent4>
        <a:srgbClr val="F03131"/>
      </a:accent4>
      <a:accent5>
        <a:srgbClr val="41B5FF"/>
      </a:accent5>
      <a:accent6>
        <a:srgbClr val="1E87CA"/>
      </a:accent6>
      <a:hlink>
        <a:srgbClr val="272A36"/>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878</TotalTime>
  <Words>670</Words>
  <Application>Microsoft Office PowerPoint</Application>
  <PresentationFormat>On-screen Show (16:9)</PresentationFormat>
  <Paragraphs>50</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Barlow SemiBold</vt:lpstr>
      <vt:lpstr>Barlow Light</vt:lpstr>
      <vt:lpstr>Roboto</vt:lpstr>
      <vt:lpstr>Lodovico template</vt:lpstr>
      <vt:lpstr>The Second Opinion presents  vBoard  virtual Advisory Board </vt:lpstr>
      <vt:lpstr>Roles and Responsibilities of the Board of Directors</vt:lpstr>
      <vt:lpstr>Understanding the Board of Directors </vt:lpstr>
      <vt:lpstr>Inside Directors </vt:lpstr>
      <vt:lpstr>Outside Directors </vt:lpstr>
      <vt:lpstr>Role of TSO vis-à-vis Outside Directors </vt:lpstr>
      <vt:lpstr>Private Limited Companies</vt:lpstr>
      <vt:lpstr>Role of  TSO vis-à-vis Private Companies</vt:lpstr>
      <vt:lpstr>Structure of Board of Directors</vt:lpstr>
      <vt:lpstr>Role of TSO vis-à-vis  non-executive Directors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Second Opinion VBOD</dc:title>
  <dc:creator>Suyash</dc:creator>
  <cp:lastModifiedBy>Admin</cp:lastModifiedBy>
  <cp:revision>34</cp:revision>
  <dcterms:modified xsi:type="dcterms:W3CDTF">2022-10-08T10:23:26Z</dcterms:modified>
</cp:coreProperties>
</file>